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85" r:id="rId12"/>
    <p:sldId id="275" r:id="rId13"/>
    <p:sldId id="276" r:id="rId14"/>
    <p:sldId id="277" r:id="rId15"/>
    <p:sldId id="278" r:id="rId16"/>
    <p:sldId id="282" r:id="rId17"/>
    <p:sldId id="283" r:id="rId18"/>
    <p:sldId id="284" r:id="rId19"/>
    <p:sldId id="279" r:id="rId20"/>
    <p:sldId id="280" r:id="rId21"/>
    <p:sldId id="281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/>
    <p:restoredTop sz="87691"/>
  </p:normalViewPr>
  <p:slideViewPr>
    <p:cSldViewPr snapToGrid="0" snapToObjects="1">
      <p:cViewPr>
        <p:scale>
          <a:sx n="121" d="100"/>
          <a:sy n="121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7DC4-D2C5-8148-8D70-51F25917AC8C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53886-32C2-5147-AB67-4F0F09C8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the generator is to generate passable hand-written digits, to lie without being caught.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the discriminator is to identify images coming from the generator as fake.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a GAN as the combination of a counterfeiter and a policeman in a game of cat and mouse,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counterfeiter is learning to pass false notes, and the policeman is learning to detect them.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are dynamic; i.e. the policeman is in training, and each side comes to learn the other’s methods in a constant escalation.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53886-32C2-5147-AB67-4F0F09C8C6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1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53886-32C2-5147-AB67-4F0F09C8C6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4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B739-BDA0-FC43-9F8C-894D4844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49999-FC44-0C47-BE29-C101A149F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3EA5A-0763-8E4F-932E-821AEFE8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101CA-06D0-814B-82FA-ACFD04CF8D3B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21D1D-5DFC-274F-9A09-34AC6DDC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D2F35-9A06-A54C-9FF0-85316E20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E4E5-E0C4-404C-A6D7-CA25C20F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CA49F-B346-2842-BF8F-B022BBE9C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491C-9ADF-7E4F-B31D-9FC11981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A0D22-C4D6-E640-BFF2-4ED67C241916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A8A4B-AD88-9348-8405-4326CD9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BBD08-13BE-614B-84EA-A032EA20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7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171C8A-3F66-1842-84D8-71B56A730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1EC30-930E-3045-8E90-053509819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79C0D-1ACF-2349-8A40-449EEE4C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8032-B173-A140-8406-AA16468D8F87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09E6C-B2F5-FE4B-8CD0-98A50F66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8452-D127-474B-A8E7-43F2B3DD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8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35C2-D8EC-734A-BA96-F829F480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64DA-250B-1448-A3B8-B92D57EF6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E493-6ABA-A64F-8B80-414E94ED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15C8-7298-D043-9BF7-E4EC6E3C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08608-0023-5142-AD95-C9F1D9F6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2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7FD3-CC7D-3A40-95FE-D7B0E127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6768C-9747-9F40-AE3E-44BF864A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488C9-E97F-FD4E-AD6F-29990FF1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6878-BA43-8D4B-B557-A953DC4B9DD4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F38F1-F689-2043-805A-FC005D1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73338-B95B-A548-8F71-B338527F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9AAB-6847-DD4E-8F13-5BB29190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5252-E716-3F48-8448-E0A1E7186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44AA7-CECD-1E45-AA2B-9F7CFEC98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5D920-A411-CF46-BDC2-08E5D8ED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10CF4-3F1D-F84D-90CF-E4D1611E859B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BB6D7-7C30-AE48-A241-F2C45F97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01FC0-3ED3-4440-AC59-FA1B5EA7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3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04D2-66C1-AA47-8C3C-54375344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6A299-EC86-104A-BAD0-70518DFD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B1F1-4D52-EE46-8F0E-3F4D854DA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AB29-9045-A24A-8E75-B407BD7EC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D98A9-B155-8E43-A5D5-92928680A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8934D-8266-2D48-B85D-4AF69CA8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B6AA-BEE5-3F4B-8D8A-44B816AC7D1F}" type="datetime1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2D20DE-8097-E44A-85AB-A27FD635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04EDD-8934-D74C-8A38-876A1EE2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0C44-87FB-754D-833A-0DAE36A5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45E74-A343-994D-A71A-D92A95B6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5982-292F-6441-9597-8EEE0D0D44F4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60B72-72EC-9D4C-BBD2-4D8237E7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9EEB0-255A-AE49-AE52-59EE0E3C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6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6C5C9-24D5-1342-9F34-8F9B9F12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9CF5-FF63-0647-A4E9-2F190BB56C51}" type="datetime1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16025-47D4-594D-A472-360295FB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58462-F679-9144-A323-E0C921BC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D9C-5303-E74B-B051-FAEE736D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C69-F495-8943-A3F8-B71DEFF5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22160-01D8-B04C-9CF6-CF24C7632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63917-9571-AB4C-848B-01F615A5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195DE-E212-4B4D-B77D-3F726F3AA8C3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47C76-97FC-A249-921C-F633AB76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B0E3D-6DF4-AD4E-BC4F-55B86E14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4931-B126-A64B-A43B-D14685A1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09722-C981-1245-B075-57802E81C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6DAD-8498-4C4C-A6BD-CC4C43B92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B4E02-19EB-A547-9F49-113CC400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653C-53E6-9D44-B279-9F791E76E6D7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14954-D319-6140-9D27-6AC313E7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EE477-598B-BA45-B577-434EC10C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3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6772F-6B30-2446-B07B-F3A9BC6B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26FFC-75E1-2746-BA0B-82680BD21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03A-BB43-6B4F-B311-246984063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2927-0D0D-1C4B-ACBE-4618DB13B336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7A46F-4139-6441-AFC4-2883227E5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F9A7-7834-AE48-8E14-068B4713C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87B9-253E-A441-8D64-F9CDC567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7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.tiff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hyperlink" Target="http://www.cs.columbia.edu/~mcollins/em.pdf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120.tiff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iff"/><Relationship Id="rId4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.tiff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6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0.tiff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580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A06D-7E3C-484F-95E7-1E81F2B40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24: Generative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621EC-52BB-8E46-9E46-6BF2A671C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Yang 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3764-0FD8-834B-929E-A5FDF7E7E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78EC9-7C26-0440-B493-BDA985D4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71D2E-2CA0-6642-A764-DDF1A40D9A76}" type="datetime1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59583-6A41-D145-B550-31751BA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9C708-1C63-A740-87E1-E81E8597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6FECE-2C7A-3847-958E-2965B364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30640-1639-834D-957F-38FDE0C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89634-5B01-8444-AC25-CEE5FFF8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E84691-9D49-1B40-BC41-0444FB12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GDA: Maximize the log-likelihood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5EB9D-D1DB-4547-A61B-C5A76806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C704B-6531-3341-A0BE-71E16885AD5D}"/>
                  </a:ext>
                </a:extLst>
              </p:cNvPr>
              <p:cNvSpPr/>
              <p:nvPr/>
            </p:nvSpPr>
            <p:spPr>
              <a:xfrm>
                <a:off x="749395" y="1340662"/>
                <a:ext cx="10883423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C704B-6531-3341-A0BE-71E16885A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5" y="1340662"/>
                <a:ext cx="10883423" cy="764505"/>
              </a:xfrm>
              <a:prstGeom prst="rect">
                <a:avLst/>
              </a:prstGeom>
              <a:blipFill>
                <a:blip r:embed="rId3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B586C8-EF01-E442-A78C-C8E9FF72DDA9}"/>
                  </a:ext>
                </a:extLst>
              </p:cNvPr>
              <p:cNvSpPr txBox="1"/>
              <p:nvPr/>
            </p:nvSpPr>
            <p:spPr>
              <a:xfrm>
                <a:off x="1118044" y="2457995"/>
                <a:ext cx="641957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B586C8-EF01-E442-A78C-C8E9FF72D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44" y="2457995"/>
                <a:ext cx="6419578" cy="672172"/>
              </a:xfrm>
              <a:prstGeom prst="rect">
                <a:avLst/>
              </a:prstGeom>
              <a:blipFill>
                <a:blip r:embed="rId4"/>
                <a:stretch>
                  <a:fillRect l="-1578" t="-122642" b="-186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21F3E22-29A0-5542-9A34-99114A201B88}"/>
              </a:ext>
            </a:extLst>
          </p:cNvPr>
          <p:cNvSpPr/>
          <p:nvPr/>
        </p:nvSpPr>
        <p:spPr>
          <a:xfrm>
            <a:off x="4277711" y="1451344"/>
            <a:ext cx="3752510" cy="5431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985BA94-A78D-4441-8400-09CDD78130AB}"/>
              </a:ext>
            </a:extLst>
          </p:cNvPr>
          <p:cNvSpPr/>
          <p:nvPr/>
        </p:nvSpPr>
        <p:spPr>
          <a:xfrm>
            <a:off x="2061983" y="3790399"/>
            <a:ext cx="295633" cy="2337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76F74E-D422-0346-8B98-F387380649E3}"/>
                  </a:ext>
                </a:extLst>
              </p:cNvPr>
              <p:cNvSpPr/>
              <p:nvPr/>
            </p:nvSpPr>
            <p:spPr>
              <a:xfrm>
                <a:off x="2718754" y="3482995"/>
                <a:ext cx="348159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76F74E-D422-0346-8B98-F38738064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54" y="3482995"/>
                <a:ext cx="3481594" cy="848566"/>
              </a:xfrm>
              <a:prstGeom prst="rect">
                <a:avLst/>
              </a:prstGeom>
              <a:blipFill>
                <a:blip r:embed="rId5"/>
                <a:stretch>
                  <a:fillRect l="-1818"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681A6-E2D2-E145-8FE9-865314CD9050}"/>
                  </a:ext>
                </a:extLst>
              </p:cNvPr>
              <p:cNvSpPr txBox="1"/>
              <p:nvPr/>
            </p:nvSpPr>
            <p:spPr>
              <a:xfrm>
                <a:off x="6413669" y="3713154"/>
                <a:ext cx="2360262" cy="388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=1{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681A6-E2D2-E145-8FE9-865314CD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69" y="3713154"/>
                <a:ext cx="2360262" cy="388248"/>
              </a:xfrm>
              <a:prstGeom prst="rect">
                <a:avLst/>
              </a:prstGeom>
              <a:blipFill>
                <a:blip r:embed="rId6"/>
                <a:stretch>
                  <a:fillRect l="-1604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F58980-153C-DF4A-ABD0-E219A6186211}"/>
              </a:ext>
            </a:extLst>
          </p:cNvPr>
          <p:cNvCxnSpPr/>
          <p:nvPr/>
        </p:nvCxnSpPr>
        <p:spPr>
          <a:xfrm>
            <a:off x="1118044" y="4456387"/>
            <a:ext cx="1051477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4DEE7-DE56-6A43-8B1A-9AFC50B31FA6}"/>
                  </a:ext>
                </a:extLst>
              </p:cNvPr>
              <p:cNvSpPr txBox="1"/>
              <p:nvPr/>
            </p:nvSpPr>
            <p:spPr>
              <a:xfrm>
                <a:off x="1195933" y="4711003"/>
                <a:ext cx="304564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4DEE7-DE56-6A43-8B1A-9AFC50B31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933" y="4711003"/>
                <a:ext cx="3045642" cy="672172"/>
              </a:xfrm>
              <a:prstGeom prst="rect">
                <a:avLst/>
              </a:prstGeom>
              <a:blipFill>
                <a:blip r:embed="rId7"/>
                <a:stretch>
                  <a:fillRect l="-4149" t="-120370" r="-1660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8D679E-2F11-5246-8869-6BC2C88C861E}"/>
                  </a:ext>
                </a:extLst>
              </p:cNvPr>
              <p:cNvSpPr txBox="1"/>
              <p:nvPr/>
            </p:nvSpPr>
            <p:spPr>
              <a:xfrm>
                <a:off x="4643105" y="4740530"/>
                <a:ext cx="2238241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8D679E-2F11-5246-8869-6BC2C88C8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05" y="4740530"/>
                <a:ext cx="2238241" cy="579198"/>
              </a:xfrm>
              <a:prstGeom prst="rect">
                <a:avLst/>
              </a:prstGeom>
              <a:blipFill>
                <a:blip r:embed="rId8"/>
                <a:stretch>
                  <a:fillRect l="-1695" t="-65957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61CEE0-00CA-414B-AEE5-B742C779AEC6}"/>
                  </a:ext>
                </a:extLst>
              </p:cNvPr>
              <p:cNvSpPr txBox="1"/>
              <p:nvPr/>
            </p:nvSpPr>
            <p:spPr>
              <a:xfrm>
                <a:off x="4643105" y="5580164"/>
                <a:ext cx="2233497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61CEE0-00CA-414B-AEE5-B742C779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05" y="5580164"/>
                <a:ext cx="2233497" cy="579198"/>
              </a:xfrm>
              <a:prstGeom prst="rect">
                <a:avLst/>
              </a:prstGeom>
              <a:blipFill>
                <a:blip r:embed="rId9"/>
                <a:stretch>
                  <a:fillRect l="-1705" t="-65957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5143F2-DE64-A14D-BE3D-5168A8DAB069}"/>
                  </a:ext>
                </a:extLst>
              </p:cNvPr>
              <p:cNvSpPr/>
              <p:nvPr/>
            </p:nvSpPr>
            <p:spPr>
              <a:xfrm>
                <a:off x="7537622" y="4605846"/>
                <a:ext cx="348159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5143F2-DE64-A14D-BE3D-5168A8DAB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622" y="4605846"/>
                <a:ext cx="3481594" cy="848566"/>
              </a:xfrm>
              <a:prstGeom prst="rect">
                <a:avLst/>
              </a:prstGeom>
              <a:blipFill>
                <a:blip r:embed="rId10"/>
                <a:stretch>
                  <a:fillRect l="-2182" t="-100000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2" grpId="0"/>
      <p:bldP spid="3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DFDC-F928-9641-ABDA-2A02FE36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6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GDA: making predictions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EFD9-6225-2F40-959B-1B34140D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50639-1182-2E4E-9945-1B8F374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4ED58-594F-B64C-813E-533E846B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951F1-6D2C-A344-A408-5D193A13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CC803-B605-1E49-94E9-E21411AD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15" y="1465364"/>
            <a:ext cx="5008375" cy="39500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50EEC-5AB9-B54D-99FA-A8F68093F50C}"/>
                  </a:ext>
                </a:extLst>
              </p:cNvPr>
              <p:cNvSpPr txBox="1"/>
              <p:nvPr/>
            </p:nvSpPr>
            <p:spPr>
              <a:xfrm>
                <a:off x="6526925" y="5050128"/>
                <a:ext cx="4529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Decision boundary is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50EEC-5AB9-B54D-99FA-A8F68093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5" y="5050128"/>
                <a:ext cx="4529638" cy="369332"/>
              </a:xfrm>
              <a:prstGeom prst="rect">
                <a:avLst/>
              </a:prstGeom>
              <a:blipFill>
                <a:blip r:embed="rId4"/>
                <a:stretch>
                  <a:fillRect l="-11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A0AFAE-3285-C94F-8C82-C6F473923967}"/>
                  </a:ext>
                </a:extLst>
              </p:cNvPr>
              <p:cNvSpPr txBox="1"/>
              <p:nvPr/>
            </p:nvSpPr>
            <p:spPr>
              <a:xfrm>
                <a:off x="6526925" y="1720302"/>
                <a:ext cx="53583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any new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compute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Select the class that gives higher posterior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A0AFAE-3285-C94F-8C82-C6F473923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25" y="1720302"/>
                <a:ext cx="5358326" cy="923330"/>
              </a:xfrm>
              <a:prstGeom prst="rect">
                <a:avLst/>
              </a:prstGeom>
              <a:blipFill>
                <a:blip r:embed="rId5"/>
                <a:stretch>
                  <a:fillRect l="-946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BE7E-6629-6D47-B3E2-936CFC9B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109DE-A3EF-BE49-87B7-2DA096483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73EE-58FB-884E-946C-84E4D64F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6E7FF-3705-594E-AA09-55AB9E1A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64E71-3BE0-4441-9A46-476AD526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8BF7F-11DB-B947-A66E-D69B7B3B1957}"/>
                  </a:ext>
                </a:extLst>
              </p:cNvPr>
              <p:cNvSpPr txBox="1"/>
              <p:nvPr/>
            </p:nvSpPr>
            <p:spPr>
              <a:xfrm>
                <a:off x="838200" y="1345324"/>
                <a:ext cx="6056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if features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are categorical variables?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38BF7F-11DB-B947-A66E-D69B7B3B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5324"/>
                <a:ext cx="6056658" cy="369332"/>
              </a:xfrm>
              <a:prstGeom prst="rect">
                <a:avLst/>
              </a:prstGeom>
              <a:blipFill>
                <a:blip r:embed="rId3"/>
                <a:stretch>
                  <a:fillRect l="-83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995FCB-C873-9448-BFA4-BB51451F635E}"/>
                  </a:ext>
                </a:extLst>
              </p:cNvPr>
              <p:cNvSpPr txBox="1"/>
              <p:nvPr/>
            </p:nvSpPr>
            <p:spPr>
              <a:xfrm>
                <a:off x="838200" y="1851289"/>
                <a:ext cx="632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Email classification problem: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text body of email,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995FCB-C873-9448-BFA4-BB51451F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1289"/>
                <a:ext cx="6324745" cy="369332"/>
              </a:xfrm>
              <a:prstGeom prst="rect">
                <a:avLst/>
              </a:prstGeom>
              <a:blipFill>
                <a:blip r:embed="rId4"/>
                <a:stretch>
                  <a:fillRect l="-80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BBE489-3AEA-0C46-A035-E9440578FAE9}"/>
                  </a:ext>
                </a:extLst>
              </p:cNvPr>
              <p:cNvSpPr txBox="1"/>
              <p:nvPr/>
            </p:nvSpPr>
            <p:spPr>
              <a:xfrm>
                <a:off x="1174266" y="2647023"/>
                <a:ext cx="4814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[dear customer, … buy … product …]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BBE489-3AEA-0C46-A035-E9440578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66" y="2647023"/>
                <a:ext cx="4814267" cy="369332"/>
              </a:xfrm>
              <a:prstGeom prst="rect">
                <a:avLst/>
              </a:prstGeom>
              <a:blipFill>
                <a:blip r:embed="rId5"/>
                <a:stretch>
                  <a:fillRect l="-78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3E9A4F-EFE3-C94F-86C8-FF2BB4B1098B}"/>
                  </a:ext>
                </a:extLst>
              </p:cNvPr>
              <p:cNvSpPr txBox="1"/>
              <p:nvPr/>
            </p:nvSpPr>
            <p:spPr>
              <a:xfrm>
                <a:off x="838200" y="3228522"/>
                <a:ext cx="6948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Vocabulary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= {a, about, an, …, buy, …, customer, …, dear,…, product, …}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3E9A4F-EFE3-C94F-86C8-FF2BB4B1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28522"/>
                <a:ext cx="6948890" cy="369332"/>
              </a:xfrm>
              <a:prstGeom prst="rect">
                <a:avLst/>
              </a:prstGeom>
              <a:blipFill>
                <a:blip r:embed="rId6"/>
                <a:stretch>
                  <a:fillRect l="-730" t="-3333" r="-36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5CACB-26CF-7B4A-995B-7D661956E6DE}"/>
                  </a:ext>
                </a:extLst>
              </p:cNvPr>
              <p:cNvSpPr txBox="1"/>
              <p:nvPr/>
            </p:nvSpPr>
            <p:spPr>
              <a:xfrm>
                <a:off x="1954925" y="3998717"/>
                <a:ext cx="5957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[0,      0,      0, …,     1, …, 0,       1, …, 0,    1, …,0,      1,      ….]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B5CACB-26CF-7B4A-995B-7D661956E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5" y="3998717"/>
                <a:ext cx="5957080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A11457-0688-6F49-AB96-F71E30CB6522}"/>
              </a:ext>
            </a:extLst>
          </p:cNvPr>
          <p:cNvCxnSpPr/>
          <p:nvPr/>
        </p:nvCxnSpPr>
        <p:spPr>
          <a:xfrm>
            <a:off x="4172607" y="3597854"/>
            <a:ext cx="0" cy="40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7E0AE9-2EF0-EF46-9229-C9CD9FA5953B}"/>
              </a:ext>
            </a:extLst>
          </p:cNvPr>
          <p:cNvCxnSpPr/>
          <p:nvPr/>
        </p:nvCxnSpPr>
        <p:spPr>
          <a:xfrm>
            <a:off x="5207876" y="3597853"/>
            <a:ext cx="0" cy="40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B73A4D-B723-FB44-A9B9-6E2DB309CFB2}"/>
              </a:ext>
            </a:extLst>
          </p:cNvPr>
          <p:cNvCxnSpPr/>
          <p:nvPr/>
        </p:nvCxnSpPr>
        <p:spPr>
          <a:xfrm>
            <a:off x="6085490" y="3597852"/>
            <a:ext cx="0" cy="40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042187-8104-B540-A5C7-4C1787FD1A42}"/>
              </a:ext>
            </a:extLst>
          </p:cNvPr>
          <p:cNvCxnSpPr/>
          <p:nvPr/>
        </p:nvCxnSpPr>
        <p:spPr>
          <a:xfrm>
            <a:off x="6984124" y="3597852"/>
            <a:ext cx="0" cy="400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0ACF9E-CA42-DE49-90CC-46E9F69E7ABF}"/>
                  </a:ext>
                </a:extLst>
              </p:cNvPr>
              <p:cNvSpPr txBox="1"/>
              <p:nvPr/>
            </p:nvSpPr>
            <p:spPr>
              <a:xfrm>
                <a:off x="3990062" y="4473152"/>
                <a:ext cx="569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1025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0ACF9E-CA42-DE49-90CC-46E9F69E7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062" y="4473152"/>
                <a:ext cx="569451" cy="276999"/>
              </a:xfrm>
              <a:prstGeom prst="rect">
                <a:avLst/>
              </a:prstGeom>
              <a:blipFill>
                <a:blip r:embed="rId8"/>
                <a:stretch>
                  <a:fillRect l="-4348" r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57082A-54E0-4A48-B916-37A19BBAC5A3}"/>
                  </a:ext>
                </a:extLst>
              </p:cNvPr>
              <p:cNvSpPr txBox="1"/>
              <p:nvPr/>
            </p:nvSpPr>
            <p:spPr>
              <a:xfrm>
                <a:off x="4933465" y="4473152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2364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57082A-54E0-4A48-B916-37A19BBAC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465" y="4473152"/>
                <a:ext cx="574773" cy="276999"/>
              </a:xfrm>
              <a:prstGeom prst="rect">
                <a:avLst/>
              </a:prstGeom>
              <a:blipFill>
                <a:blip r:embed="rId9"/>
                <a:stretch>
                  <a:fillRect l="-425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4A4503-CEDA-EC40-95A4-11D232021927}"/>
                  </a:ext>
                </a:extLst>
              </p:cNvPr>
              <p:cNvSpPr txBox="1"/>
              <p:nvPr/>
            </p:nvSpPr>
            <p:spPr>
              <a:xfrm>
                <a:off x="5808613" y="4473152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3108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4A4503-CEDA-EC40-95A4-11D23202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3" y="4473152"/>
                <a:ext cx="574773" cy="276999"/>
              </a:xfrm>
              <a:prstGeom prst="rect">
                <a:avLst/>
              </a:prstGeom>
              <a:blipFill>
                <a:blip r:embed="rId10"/>
                <a:stretch>
                  <a:fillRect l="-2128" r="-212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4EC79B-A7D4-A74C-BC07-6C5638176F7F}"/>
                  </a:ext>
                </a:extLst>
              </p:cNvPr>
              <p:cNvSpPr txBox="1"/>
              <p:nvPr/>
            </p:nvSpPr>
            <p:spPr>
              <a:xfrm>
                <a:off x="6696737" y="4467255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8568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4EC79B-A7D4-A74C-BC07-6C563817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37" y="4467255"/>
                <a:ext cx="574773" cy="276999"/>
              </a:xfrm>
              <a:prstGeom prst="rect">
                <a:avLst/>
              </a:prstGeom>
              <a:blipFill>
                <a:blip r:embed="rId11"/>
                <a:stretch>
                  <a:fillRect l="-425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0D5AF-58E0-BE40-AA91-AFD90C95BC19}"/>
                  </a:ext>
                </a:extLst>
              </p:cNvPr>
              <p:cNvSpPr txBox="1"/>
              <p:nvPr/>
            </p:nvSpPr>
            <p:spPr>
              <a:xfrm>
                <a:off x="8064723" y="3274688"/>
                <a:ext cx="1341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0D5AF-58E0-BE40-AA91-AFD90C95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23" y="3274688"/>
                <a:ext cx="1341200" cy="276999"/>
              </a:xfrm>
              <a:prstGeom prst="rect">
                <a:avLst/>
              </a:prstGeom>
              <a:blipFill>
                <a:blip r:embed="rId12"/>
                <a:stretch>
                  <a:fillRect r="-280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99082-F839-BA42-8CFC-D17E53A6BAD0}"/>
                  </a:ext>
                </a:extLst>
              </p:cNvPr>
              <p:cNvSpPr txBox="1"/>
              <p:nvPr/>
            </p:nvSpPr>
            <p:spPr>
              <a:xfrm>
                <a:off x="1174266" y="5216823"/>
                <a:ext cx="233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99082-F839-BA42-8CFC-D17E53A6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66" y="5216823"/>
                <a:ext cx="2335319" cy="369332"/>
              </a:xfrm>
              <a:prstGeom prst="rect">
                <a:avLst/>
              </a:prstGeom>
              <a:blipFill>
                <a:blip r:embed="rId13"/>
                <a:stretch>
                  <a:fillRect l="-1622" t="-6667" r="-108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2135D1-2897-6E42-9BBF-38418A301CD4}"/>
                  </a:ext>
                </a:extLst>
              </p:cNvPr>
              <p:cNvSpPr txBox="1"/>
              <p:nvPr/>
            </p:nvSpPr>
            <p:spPr>
              <a:xfrm>
                <a:off x="4385879" y="5211661"/>
                <a:ext cx="705225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x is from a multinomial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possible outcomes?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2135D1-2897-6E42-9BBF-38418A301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9" y="5211661"/>
                <a:ext cx="7052252" cy="379656"/>
              </a:xfrm>
              <a:prstGeom prst="rect">
                <a:avLst/>
              </a:prstGeom>
              <a:blipFill>
                <a:blip r:embed="rId14"/>
                <a:stretch>
                  <a:fillRect l="-5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2E99322-C2E0-0F45-A454-525FFC8819BB}"/>
              </a:ext>
            </a:extLst>
          </p:cNvPr>
          <p:cNvSpPr txBox="1"/>
          <p:nvPr/>
        </p:nvSpPr>
        <p:spPr>
          <a:xfrm>
            <a:off x="4385879" y="5686096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Infeasible!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16AEDD-3E0A-324D-AFA8-DCD4975C1E97}"/>
                  </a:ext>
                </a:extLst>
              </p:cNvPr>
              <p:cNvSpPr txBox="1"/>
              <p:nvPr/>
            </p:nvSpPr>
            <p:spPr>
              <a:xfrm>
                <a:off x="5909437" y="5686096"/>
                <a:ext cx="40051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Need to make simplified assumption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16AEDD-3E0A-324D-AFA8-DCD4975C1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437" y="5686096"/>
                <a:ext cx="4005135" cy="369332"/>
              </a:xfrm>
              <a:prstGeom prst="rect">
                <a:avLst/>
              </a:prstGeom>
              <a:blipFill>
                <a:blip r:embed="rId15"/>
                <a:stretch>
                  <a:fillRect l="-94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5E915F-9CB5-154D-9990-73ED6A4FC095}"/>
                  </a:ext>
                </a:extLst>
              </p:cNvPr>
              <p:cNvSpPr/>
              <p:nvPr/>
            </p:nvSpPr>
            <p:spPr>
              <a:xfrm>
                <a:off x="8089702" y="3998715"/>
                <a:ext cx="1190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5E915F-9CB5-154D-9990-73ED6A4FC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702" y="3998715"/>
                <a:ext cx="1190006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6E37-169E-1A4A-8BC4-9C140AD3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A502-EBEA-C84E-BE29-77F56E2B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0AC08-E6F6-3F4C-89F8-D3F887B5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86C3A0-4F97-D147-97DF-04609EAC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 assumption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6C3D0-8F9C-014C-9526-89CE4354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53A7A-8DBB-2F4D-8C11-E9FD56E997AE}"/>
                  </a:ext>
                </a:extLst>
              </p:cNvPr>
              <p:cNvSpPr txBox="1"/>
              <p:nvPr/>
            </p:nvSpPr>
            <p:spPr>
              <a:xfrm>
                <a:off x="838200" y="1270187"/>
                <a:ext cx="7415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that all feature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conditionally independent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53A7A-8DBB-2F4D-8C11-E9FD56E99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70187"/>
                <a:ext cx="7415363" cy="369332"/>
              </a:xfrm>
              <a:prstGeom prst="rect">
                <a:avLst/>
              </a:prstGeom>
              <a:blipFill>
                <a:blip r:embed="rId3"/>
                <a:stretch>
                  <a:fillRect l="-68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416965F-A7CC-304B-BE27-D8135CCE452E}"/>
              </a:ext>
            </a:extLst>
          </p:cNvPr>
          <p:cNvSpPr txBox="1"/>
          <p:nvPr/>
        </p:nvSpPr>
        <p:spPr>
          <a:xfrm>
            <a:off x="1517877" y="1669485"/>
            <a:ext cx="8345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E.g., given y=1, whether “buy” appears in email will have no effect on whether “product” appears.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445AC-730F-9A48-A6C2-457E2F50969B}"/>
              </a:ext>
            </a:extLst>
          </p:cNvPr>
          <p:cNvSpPr txBox="1"/>
          <p:nvPr/>
        </p:nvSpPr>
        <p:spPr>
          <a:xfrm>
            <a:off x="838200" y="2038005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strong</a:t>
            </a:r>
            <a:r>
              <a:rPr lang="en-US" dirty="0"/>
              <a:t> assumption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6DD39-B38C-3D47-92A2-0C82ACE62561}"/>
              </a:ext>
            </a:extLst>
          </p:cNvPr>
          <p:cNvSpPr txBox="1"/>
          <p:nvPr/>
        </p:nvSpPr>
        <p:spPr>
          <a:xfrm>
            <a:off x="838200" y="2702331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have: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F07A82-E4B9-7144-BF3E-534BCD353DBD}"/>
                  </a:ext>
                </a:extLst>
              </p:cNvPr>
              <p:cNvSpPr txBox="1"/>
              <p:nvPr/>
            </p:nvSpPr>
            <p:spPr>
              <a:xfrm>
                <a:off x="1517877" y="3128593"/>
                <a:ext cx="6262805" cy="82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F07A82-E4B9-7144-BF3E-534BCD35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77" y="3128593"/>
                <a:ext cx="6262805" cy="828047"/>
              </a:xfrm>
              <a:prstGeom prst="rect">
                <a:avLst/>
              </a:prstGeom>
              <a:blipFill>
                <a:blip r:embed="rId4"/>
                <a:stretch>
                  <a:fillRect l="-609" t="-100000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C771AA-411C-6C43-9E5D-67CDE924C775}"/>
                  </a:ext>
                </a:extLst>
              </p:cNvPr>
              <p:cNvSpPr/>
              <p:nvPr/>
            </p:nvSpPr>
            <p:spPr>
              <a:xfrm>
                <a:off x="7809900" y="3102688"/>
                <a:ext cx="1601399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C771AA-411C-6C43-9E5D-67CDE924C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900" y="3102688"/>
                <a:ext cx="1601399" cy="879856"/>
              </a:xfrm>
              <a:prstGeom prst="rect">
                <a:avLst/>
              </a:prstGeom>
              <a:blipFill>
                <a:blip r:embed="rId5"/>
                <a:stretch>
                  <a:fillRect l="-30709" t="-94366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9ECD1C-EAEE-8740-BC6C-DB727AEE33A6}"/>
                  </a:ext>
                </a:extLst>
              </p:cNvPr>
              <p:cNvSpPr txBox="1"/>
              <p:nvPr/>
            </p:nvSpPr>
            <p:spPr>
              <a:xfrm>
                <a:off x="1103585" y="4606543"/>
                <a:ext cx="3980705" cy="1299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9ECD1C-EAEE-8740-BC6C-DB727AEE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85" y="4606543"/>
                <a:ext cx="3980705" cy="1299843"/>
              </a:xfrm>
              <a:prstGeom prst="rect">
                <a:avLst/>
              </a:prstGeom>
              <a:blipFill>
                <a:blip r:embed="rId6"/>
                <a:stretch>
                  <a:fillRect l="-955" t="-1942" r="-318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5EC615-743D-634A-B0ED-B83544C93D1D}"/>
              </a:ext>
            </a:extLst>
          </p:cNvPr>
          <p:cNvSpPr txBox="1"/>
          <p:nvPr/>
        </p:nvSpPr>
        <p:spPr>
          <a:xfrm>
            <a:off x="5675585" y="4606543"/>
            <a:ext cx="389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maximize the log-likelihood of data: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19673-59D4-FB41-B26D-2FED6D644771}"/>
                  </a:ext>
                </a:extLst>
              </p:cNvPr>
              <p:cNvSpPr txBox="1"/>
              <p:nvPr/>
            </p:nvSpPr>
            <p:spPr>
              <a:xfrm>
                <a:off x="6180082" y="5117964"/>
                <a:ext cx="406072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19673-59D4-FB41-B26D-2FED6D64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82" y="5117964"/>
                <a:ext cx="4060727" cy="756233"/>
              </a:xfrm>
              <a:prstGeom prst="rect">
                <a:avLst/>
              </a:prstGeom>
              <a:blipFill>
                <a:blip r:embed="rId7"/>
                <a:stretch>
                  <a:fillRect l="-625" t="-116393" r="-1250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20AA0F5C-E6AA-6447-AAB0-559161E9AEAD}"/>
              </a:ext>
            </a:extLst>
          </p:cNvPr>
          <p:cNvSpPr/>
          <p:nvPr/>
        </p:nvSpPr>
        <p:spPr>
          <a:xfrm rot="16200000">
            <a:off x="3148282" y="4144099"/>
            <a:ext cx="193574" cy="84082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EA3BC-79B8-6E49-8B6A-01B392A58AFE}"/>
              </a:ext>
            </a:extLst>
          </p:cNvPr>
          <p:cNvSpPr txBox="1"/>
          <p:nvPr/>
        </p:nvSpPr>
        <p:spPr>
          <a:xfrm>
            <a:off x="2674752" y="4089186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C2CA06-CB5B-1949-A72F-3FA1B1BDE662}"/>
              </a:ext>
            </a:extLst>
          </p:cNvPr>
          <p:cNvSpPr txBox="1"/>
          <p:nvPr/>
        </p:nvSpPr>
        <p:spPr>
          <a:xfrm>
            <a:off x="4288090" y="408918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3F8D29-F1FB-264C-B50F-0B5DDF8DA15E}"/>
              </a:ext>
            </a:extLst>
          </p:cNvPr>
          <p:cNvCxnSpPr>
            <a:cxnSpLocks/>
          </p:cNvCxnSpPr>
          <p:nvPr/>
        </p:nvCxnSpPr>
        <p:spPr>
          <a:xfrm flipV="1">
            <a:off x="4628268" y="4405968"/>
            <a:ext cx="0" cy="202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12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1243A-DE30-644B-8550-10885599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2BBA6-3453-724A-885A-596384B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9FF7D-9149-844D-A43A-76FD81ED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D0272E-12E8-B546-B722-8F3199F8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A8B03-D8FB-C94D-843A-15147C7D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AF4F36B-8F5D-ED44-90C0-6074BDC12CF2}"/>
                  </a:ext>
                </a:extLst>
              </p:cNvPr>
              <p:cNvSpPr/>
              <p:nvPr/>
            </p:nvSpPr>
            <p:spPr>
              <a:xfrm>
                <a:off x="1659425" y="1634323"/>
                <a:ext cx="3763723" cy="807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AF4F36B-8F5D-ED44-90C0-6074BDC12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25" y="1634323"/>
                <a:ext cx="3763723" cy="807850"/>
              </a:xfrm>
              <a:prstGeom prst="rect">
                <a:avLst/>
              </a:prstGeom>
              <a:blipFill>
                <a:blip r:embed="rId3"/>
                <a:stretch>
                  <a:fillRect t="-43750" b="-7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A0633B-B3E5-5842-8B9C-DF856E088A5A}"/>
                  </a:ext>
                </a:extLst>
              </p:cNvPr>
              <p:cNvSpPr/>
              <p:nvPr/>
            </p:nvSpPr>
            <p:spPr>
              <a:xfrm>
                <a:off x="1659424" y="2711633"/>
                <a:ext cx="3763723" cy="807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A0633B-B3E5-5842-8B9C-DF856E088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24" y="2711633"/>
                <a:ext cx="3763723" cy="807850"/>
              </a:xfrm>
              <a:prstGeom prst="rect">
                <a:avLst/>
              </a:prstGeom>
              <a:blipFill>
                <a:blip r:embed="rId4"/>
                <a:stretch>
                  <a:fillRect t="-45313" b="-7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40A95B-AAA0-3040-B488-8C4BB58569EB}"/>
                  </a:ext>
                </a:extLst>
              </p:cNvPr>
              <p:cNvSpPr/>
              <p:nvPr/>
            </p:nvSpPr>
            <p:spPr>
              <a:xfrm>
                <a:off x="2209800" y="3794162"/>
                <a:ext cx="2387833" cy="667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40A95B-AAA0-3040-B488-8C4BB5856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794162"/>
                <a:ext cx="2387833" cy="667555"/>
              </a:xfrm>
              <a:prstGeom prst="rect">
                <a:avLst/>
              </a:prstGeom>
              <a:blipFill>
                <a:blip r:embed="rId5"/>
                <a:stretch>
                  <a:fillRect t="-58491" b="-5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DE322D-BEC4-F840-89D8-8754191561CB}"/>
              </a:ext>
            </a:extLst>
          </p:cNvPr>
          <p:cNvCxnSpPr/>
          <p:nvPr/>
        </p:nvCxnSpPr>
        <p:spPr>
          <a:xfrm>
            <a:off x="5423147" y="2963918"/>
            <a:ext cx="1208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639667-E04E-1A4D-8207-665CE671DEAD}"/>
                  </a:ext>
                </a:extLst>
              </p:cNvPr>
              <p:cNvSpPr txBox="1"/>
              <p:nvPr/>
            </p:nvSpPr>
            <p:spPr>
              <a:xfrm>
                <a:off x="6802114" y="2786041"/>
                <a:ext cx="476951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Number of times that word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appears in a spam mail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639667-E04E-1A4D-8207-665CE671D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14" y="2786041"/>
                <a:ext cx="4769511" cy="348813"/>
              </a:xfrm>
              <a:prstGeom prst="rect">
                <a:avLst/>
              </a:prstGeom>
              <a:blipFill>
                <a:blip r:embed="rId6"/>
                <a:stretch>
                  <a:fillRect l="-53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A6F8AA-1869-C84F-8F2B-1103D0436B3D}"/>
              </a:ext>
            </a:extLst>
          </p:cNvPr>
          <p:cNvCxnSpPr/>
          <p:nvPr/>
        </p:nvCxnSpPr>
        <p:spPr>
          <a:xfrm>
            <a:off x="5423147" y="3348547"/>
            <a:ext cx="1208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98C238-AF13-8645-8B96-7FF19A94CBCE}"/>
              </a:ext>
            </a:extLst>
          </p:cNvPr>
          <p:cNvSpPr txBox="1"/>
          <p:nvPr/>
        </p:nvSpPr>
        <p:spPr>
          <a:xfrm>
            <a:off x="6802114" y="3170670"/>
            <a:ext cx="2486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 number of spam mails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3BCC4-25D2-C74D-854B-1D7EE652651A}"/>
              </a:ext>
            </a:extLst>
          </p:cNvPr>
          <p:cNvSpPr txBox="1"/>
          <p:nvPr/>
        </p:nvSpPr>
        <p:spPr>
          <a:xfrm>
            <a:off x="1700075" y="4990895"/>
            <a:ext cx="233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Intuitively make sense!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84CC2D-6C01-8043-86D9-60E00323F8EB}"/>
              </a:ext>
            </a:extLst>
          </p:cNvPr>
          <p:cNvSpPr txBox="1"/>
          <p:nvPr/>
        </p:nvSpPr>
        <p:spPr>
          <a:xfrm>
            <a:off x="7268524" y="5682805"/>
            <a:ext cx="4303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full proof, see: </a:t>
            </a:r>
            <a:r>
              <a:rPr lang="en-US" sz="1200" dirty="0">
                <a:hlinkClick r:id="rId7"/>
              </a:rPr>
              <a:t>http://www.cs.columbia.edu/~mcollins/em.pdf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82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17D05-A67E-CC40-A7A2-E948F82B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20B00-430F-6A47-B1B9-621177E8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03FC0-DB3E-4548-8B5F-ECA5DC4F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FF777E-4B94-8646-A85A-4E655D19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 making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3D109-3009-4A41-9846-E3414989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747FDF-273B-8749-963E-F304F1A47D36}"/>
                  </a:ext>
                </a:extLst>
              </p:cNvPr>
              <p:cNvSpPr txBox="1"/>
              <p:nvPr/>
            </p:nvSpPr>
            <p:spPr>
              <a:xfrm>
                <a:off x="987972" y="1454853"/>
                <a:ext cx="2092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new email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747FDF-273B-8749-963E-F304F1A4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72" y="1454853"/>
                <a:ext cx="2092817" cy="369332"/>
              </a:xfrm>
              <a:prstGeom prst="rect">
                <a:avLst/>
              </a:prstGeom>
              <a:blipFill>
                <a:blip r:embed="rId3"/>
                <a:stretch>
                  <a:fillRect l="-241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ED1503-ECA1-0F46-932B-F75F870DFD91}"/>
              </a:ext>
            </a:extLst>
          </p:cNvPr>
          <p:cNvSpPr txBox="1"/>
          <p:nvPr/>
        </p:nvSpPr>
        <p:spPr>
          <a:xfrm>
            <a:off x="1450427" y="2038817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calculate: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F501F-6C32-1F4A-A9D2-27271BDB2D4E}"/>
                  </a:ext>
                </a:extLst>
              </p:cNvPr>
              <p:cNvSpPr txBox="1"/>
              <p:nvPr/>
            </p:nvSpPr>
            <p:spPr>
              <a:xfrm>
                <a:off x="3389587" y="2084983"/>
                <a:ext cx="3420167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F501F-6C32-1F4A-A9D2-27271BDB2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587" y="2084983"/>
                <a:ext cx="3420167" cy="584199"/>
              </a:xfrm>
              <a:prstGeom prst="rect">
                <a:avLst/>
              </a:prstGeom>
              <a:blipFill>
                <a:blip r:embed="rId4"/>
                <a:stretch>
                  <a:fillRect l="-1111" r="-185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AF3159-DD08-4A46-AEDC-14F587468638}"/>
                  </a:ext>
                </a:extLst>
              </p:cNvPr>
              <p:cNvSpPr/>
              <p:nvPr/>
            </p:nvSpPr>
            <p:spPr>
              <a:xfrm>
                <a:off x="4431981" y="2824962"/>
                <a:ext cx="6336671" cy="797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AF3159-DD08-4A46-AEDC-14F587468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81" y="2824962"/>
                <a:ext cx="6336671" cy="797847"/>
              </a:xfrm>
              <a:prstGeom prst="rect">
                <a:avLst/>
              </a:prstGeom>
              <a:blipFill>
                <a:blip r:embed="rId5"/>
                <a:stretch>
                  <a:fillRect t="-46875" b="-7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A55F8C2-AA8A-B946-AFBF-030D71A4EC38}"/>
              </a:ext>
            </a:extLst>
          </p:cNvPr>
          <p:cNvSpPr txBox="1"/>
          <p:nvPr/>
        </p:nvSpPr>
        <p:spPr>
          <a:xfrm>
            <a:off x="1450427" y="3994346"/>
            <a:ext cx="490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pick whichever class has the higher posterior</a:t>
            </a:r>
          </a:p>
        </p:txBody>
      </p:sp>
    </p:spTree>
    <p:extLst>
      <p:ext uri="{BB962C8B-B14F-4D97-AF65-F5344CB8AC3E}">
        <p14:creationId xmlns:p14="http://schemas.microsoft.com/office/powerpoint/2010/main" val="39404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00E9D4C-D67C-E441-A009-70F7710867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10212521"/>
                  </p:ext>
                </p:extLst>
              </p:nvPr>
            </p:nvGraphicFramePr>
            <p:xfrm>
              <a:off x="838200" y="2088384"/>
              <a:ext cx="6074978" cy="24460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8221">
                      <a:extLst>
                        <a:ext uri="{9D8B030D-6E8A-4147-A177-3AD203B41FA5}">
                          <a16:colId xmlns:a16="http://schemas.microsoft.com/office/drawing/2014/main" val="1974804801"/>
                        </a:ext>
                      </a:extLst>
                    </a:gridCol>
                    <a:gridCol w="1786757">
                      <a:extLst>
                        <a:ext uri="{9D8B030D-6E8A-4147-A177-3AD203B41FA5}">
                          <a16:colId xmlns:a16="http://schemas.microsoft.com/office/drawing/2014/main" val="38903384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2128456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effectLst/>
                            </a:rPr>
                            <a:t>“A great game”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4148964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“The election was over”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Not 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35420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“Very clean match”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82996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“A clean but forgettable game”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3953834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“It was a close election”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effectLst/>
                            </a:rPr>
                            <a:t>Not 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981466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00E9D4C-D67C-E441-A009-70F7710867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10212521"/>
                  </p:ext>
                </p:extLst>
              </p:nvPr>
            </p:nvGraphicFramePr>
            <p:xfrm>
              <a:off x="838200" y="2088384"/>
              <a:ext cx="6074978" cy="24460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8221">
                      <a:extLst>
                        <a:ext uri="{9D8B030D-6E8A-4147-A177-3AD203B41FA5}">
                          <a16:colId xmlns:a16="http://schemas.microsoft.com/office/drawing/2014/main" val="1974804801"/>
                        </a:ext>
                      </a:extLst>
                    </a:gridCol>
                    <a:gridCol w="1786757">
                      <a:extLst>
                        <a:ext uri="{9D8B030D-6E8A-4147-A177-3AD203B41FA5}">
                          <a16:colId xmlns:a16="http://schemas.microsoft.com/office/drawing/2014/main" val="3890338450"/>
                        </a:ext>
                      </a:extLst>
                    </a:gridCol>
                  </a:tblGrid>
                  <a:tr h="4076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2"/>
                          <a:stretch>
                            <a:fillRect l="-296" t="-3125" r="-41716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2"/>
                          <a:stretch>
                            <a:fillRect l="-240426" t="-3125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56896"/>
                      </a:ext>
                    </a:extLst>
                  </a:tr>
                  <a:tr h="40767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effectLst/>
                            </a:rPr>
                            <a:t>“A great game”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4148964397"/>
                      </a:ext>
                    </a:extLst>
                  </a:tr>
                  <a:tr h="40767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“The election was over”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Not 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3542040"/>
                      </a:ext>
                    </a:extLst>
                  </a:tr>
                  <a:tr h="40767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“Very clean match”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82996554"/>
                      </a:ext>
                    </a:extLst>
                  </a:tr>
                  <a:tr h="40767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“A clean but forgettable game”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3953834508"/>
                      </a:ext>
                    </a:extLst>
                  </a:tr>
                  <a:tr h="40767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effectLst/>
                            </a:rPr>
                            <a:t>“It was a close election”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effectLst/>
                            </a:rPr>
                            <a:t>Not sports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9814668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4FFE-4907-7842-A9C0-17A0E644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839AD-1FEF-6047-B998-BA41F249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447A0-CD31-4C46-9EA9-07A72C57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2B9711-0E42-894D-AC02-4DE22580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3E08B-FABC-7343-86CC-9DD24D3F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C272CC-3F7B-9A45-81AB-E7619FB20AC1}"/>
              </a:ext>
            </a:extLst>
          </p:cNvPr>
          <p:cNvSpPr txBox="1"/>
          <p:nvPr/>
        </p:nvSpPr>
        <p:spPr>
          <a:xfrm>
            <a:off x="838200" y="1307708"/>
            <a:ext cx="319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classification: sports or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252A6-31EB-0D46-B592-52144A153E63}"/>
              </a:ext>
            </a:extLst>
          </p:cNvPr>
          <p:cNvSpPr txBox="1"/>
          <p:nvPr/>
        </p:nvSpPr>
        <p:spPr>
          <a:xfrm>
            <a:off x="7756635" y="2088384"/>
            <a:ext cx="237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words in </a:t>
            </a:r>
            <a:r>
              <a:rPr lang="en-US" i="1" dirty="0"/>
              <a:t>sports</a:t>
            </a:r>
            <a:r>
              <a:rPr lang="en-US" dirty="0"/>
              <a:t>: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A9D29-A376-DD42-81BE-853815D8C401}"/>
              </a:ext>
            </a:extLst>
          </p:cNvPr>
          <p:cNvSpPr txBox="1"/>
          <p:nvPr/>
        </p:nvSpPr>
        <p:spPr>
          <a:xfrm>
            <a:off x="7756635" y="2535074"/>
            <a:ext cx="262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words in </a:t>
            </a:r>
            <a:r>
              <a:rPr lang="en-US" i="1" dirty="0"/>
              <a:t>not</a:t>
            </a:r>
            <a:r>
              <a:rPr lang="en-US" dirty="0"/>
              <a:t> </a:t>
            </a:r>
            <a:r>
              <a:rPr lang="en-US" i="1" dirty="0"/>
              <a:t>sports</a:t>
            </a:r>
            <a:r>
              <a:rPr lang="en-US" dirty="0"/>
              <a:t>: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DBE-73C0-BE47-BDB7-9742C61D0D5A}"/>
              </a:ext>
            </a:extLst>
          </p:cNvPr>
          <p:cNvSpPr txBox="1"/>
          <p:nvPr/>
        </p:nvSpPr>
        <p:spPr>
          <a:xfrm>
            <a:off x="7756635" y="3428953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unique words: 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8ACD8-0608-324A-884B-D29DA777780B}"/>
              </a:ext>
            </a:extLst>
          </p:cNvPr>
          <p:cNvSpPr txBox="1"/>
          <p:nvPr/>
        </p:nvSpPr>
        <p:spPr>
          <a:xfrm>
            <a:off x="1124607" y="5097517"/>
            <a:ext cx="544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new text “</a:t>
            </a:r>
            <a:r>
              <a:rPr lang="en-US" b="1" dirty="0"/>
              <a:t>a very close game</a:t>
            </a:r>
            <a:r>
              <a:rPr lang="en-US" dirty="0"/>
              <a:t>”, is it sports or not?</a:t>
            </a:r>
          </a:p>
        </p:txBody>
      </p:sp>
    </p:spTree>
    <p:extLst>
      <p:ext uri="{BB962C8B-B14F-4D97-AF65-F5344CB8AC3E}">
        <p14:creationId xmlns:p14="http://schemas.microsoft.com/office/powerpoint/2010/main" val="36057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76EC-30D6-F246-B13C-D6BB4B94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00C50-C49A-8745-85B8-8A6594D2B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C330-0F5B-C74B-89DF-F7E4D06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259B12-59B8-4F46-A8EC-623CC3E7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1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93684C-5AA4-3140-8389-8ED39FDF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2A2957-6D8D-1644-B312-D376ACCB3240}"/>
                  </a:ext>
                </a:extLst>
              </p:cNvPr>
              <p:cNvSpPr txBox="1"/>
              <p:nvPr/>
            </p:nvSpPr>
            <p:spPr>
              <a:xfrm>
                <a:off x="889488" y="1534510"/>
                <a:ext cx="5946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P(S | “a very close game”)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P(“a very close game” | S)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P(S)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2A2957-6D8D-1644-B312-D376ACCB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8" y="1534510"/>
                <a:ext cx="5946243" cy="369332"/>
              </a:xfrm>
              <a:prstGeom prst="rect">
                <a:avLst/>
              </a:prstGeom>
              <a:blipFill>
                <a:blip r:embed="rId3"/>
                <a:stretch>
                  <a:fillRect l="-85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FEB45-1AC5-B24C-8E4E-2B0F509DF472}"/>
                  </a:ext>
                </a:extLst>
              </p:cNvPr>
              <p:cNvSpPr txBox="1"/>
              <p:nvPr/>
            </p:nvSpPr>
            <p:spPr>
              <a:xfrm>
                <a:off x="2963866" y="2033568"/>
                <a:ext cx="5794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= P(a | 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P(very | 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P(close | 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P(game | S) 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P(S)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FEB45-1AC5-B24C-8E4E-2B0F509D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866" y="2033568"/>
                <a:ext cx="5794150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19C1BD-6470-3D42-A2C2-90793F423191}"/>
                  </a:ext>
                </a:extLst>
              </p:cNvPr>
              <p:cNvSpPr txBox="1"/>
              <p:nvPr/>
            </p:nvSpPr>
            <p:spPr>
              <a:xfrm>
                <a:off x="889488" y="3042331"/>
                <a:ext cx="634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P(NS| “a very close game”)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P(“a very close game” | NS)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P(NS)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19C1BD-6470-3D42-A2C2-90793F4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8" y="3042331"/>
                <a:ext cx="6340582" cy="369332"/>
              </a:xfrm>
              <a:prstGeom prst="rect">
                <a:avLst/>
              </a:prstGeom>
              <a:blipFill>
                <a:blip r:embed="rId5"/>
                <a:stretch>
                  <a:fillRect l="-80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61742E-D30B-6946-95DB-A01722D17927}"/>
                  </a:ext>
                </a:extLst>
              </p:cNvPr>
              <p:cNvSpPr txBox="1"/>
              <p:nvPr/>
            </p:nvSpPr>
            <p:spPr>
              <a:xfrm>
                <a:off x="2963866" y="3541389"/>
                <a:ext cx="6539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= P(a | NS)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P(very | NS)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P(close | NS)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P(game | NS) 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P(NS)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61742E-D30B-6946-95DB-A01722D1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866" y="3541389"/>
                <a:ext cx="6539547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9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91DC0-3DAB-6345-BDBF-9B1B9356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E759-81D2-714C-A332-3D89C8D3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69FD-07F6-F746-9A14-E4C4C117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81E76F-2BED-1340-9095-DBC4B101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1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EDCD3-CE06-F644-BEFB-1A3BA2BC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1ABB02D-933B-1442-94F2-9A6D13E979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060527"/>
                  </p:ext>
                </p:extLst>
              </p:nvPr>
            </p:nvGraphicFramePr>
            <p:xfrm>
              <a:off x="595589" y="2226907"/>
              <a:ext cx="7147908" cy="3020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6344">
                      <a:extLst>
                        <a:ext uri="{9D8B030D-6E8A-4147-A177-3AD203B41FA5}">
                          <a16:colId xmlns:a16="http://schemas.microsoft.com/office/drawing/2014/main" val="350552856"/>
                        </a:ext>
                      </a:extLst>
                    </a:gridCol>
                    <a:gridCol w="2890782">
                      <a:extLst>
                        <a:ext uri="{9D8B030D-6E8A-4147-A177-3AD203B41FA5}">
                          <a16:colId xmlns:a16="http://schemas.microsoft.com/office/drawing/2014/main" val="2411428909"/>
                        </a:ext>
                      </a:extLst>
                    </a:gridCol>
                    <a:gridCol w="2890782">
                      <a:extLst>
                        <a:ext uri="{9D8B030D-6E8A-4147-A177-3AD203B41FA5}">
                          <a16:colId xmlns:a16="http://schemas.microsoft.com/office/drawing/2014/main" val="10536122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Word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P(word | Sports)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P(word | Not Sports)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93554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a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72125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very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2139897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close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4082524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game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9+14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2295844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1ABB02D-933B-1442-94F2-9A6D13E979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060527"/>
                  </p:ext>
                </p:extLst>
              </p:nvPr>
            </p:nvGraphicFramePr>
            <p:xfrm>
              <a:off x="595589" y="2226907"/>
              <a:ext cx="7147908" cy="3020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6344">
                      <a:extLst>
                        <a:ext uri="{9D8B030D-6E8A-4147-A177-3AD203B41FA5}">
                          <a16:colId xmlns:a16="http://schemas.microsoft.com/office/drawing/2014/main" val="350552856"/>
                        </a:ext>
                      </a:extLst>
                    </a:gridCol>
                    <a:gridCol w="2890782">
                      <a:extLst>
                        <a:ext uri="{9D8B030D-6E8A-4147-A177-3AD203B41FA5}">
                          <a16:colId xmlns:a16="http://schemas.microsoft.com/office/drawing/2014/main" val="2411428909"/>
                        </a:ext>
                      </a:extLst>
                    </a:gridCol>
                    <a:gridCol w="2890782">
                      <a:extLst>
                        <a:ext uri="{9D8B030D-6E8A-4147-A177-3AD203B41FA5}">
                          <a16:colId xmlns:a16="http://schemas.microsoft.com/office/drawing/2014/main" val="1053612265"/>
                        </a:ext>
                      </a:extLst>
                    </a:gridCol>
                  </a:tblGrid>
                  <a:tr h="4076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Word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P(word | Sports)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effectLst/>
                            </a:rPr>
                            <a:t>P(word | Not Sports)</a:t>
                          </a:r>
                        </a:p>
                      </a:txBody>
                      <a:tcPr marL="114300" marR="114300" marT="76200" marB="57150" anchor="ctr"/>
                    </a:tc>
                    <a:extLst>
                      <a:ext uri="{0D108BD9-81ED-4DB2-BD59-A6C34878D82A}">
                        <a16:rowId xmlns:a16="http://schemas.microsoft.com/office/drawing/2014/main" val="1593554151"/>
                      </a:ext>
                    </a:extLst>
                  </a:tr>
                  <a:tr h="653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a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47368" t="-63462" r="-100439" b="-2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147368" t="-63462" r="-439" b="-29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125101"/>
                      </a:ext>
                    </a:extLst>
                  </a:tr>
                  <a:tr h="653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very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47368" t="-163462" r="-100439" b="-1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147368" t="-163462" r="-439" b="-19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897117"/>
                      </a:ext>
                    </a:extLst>
                  </a:tr>
                  <a:tr h="653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close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47368" t="-268627" r="-100439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147368" t="-268627" r="-439" b="-1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2524378"/>
                      </a:ext>
                    </a:extLst>
                  </a:tr>
                  <a:tr h="653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effectLst/>
                            </a:rPr>
                            <a:t>game</a:t>
                          </a:r>
                        </a:p>
                      </a:txBody>
                      <a:tcPr marL="114300" marR="114300" marT="76200" marB="5715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47368" t="-361538" r="-100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76200" marB="57150" anchor="ctr">
                        <a:blipFill>
                          <a:blip r:embed="rId3"/>
                          <a:stretch>
                            <a:fillRect l="-147368" t="-361538" r="-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95844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896C4E-4461-C848-AF9A-B4490ED711CD}"/>
              </a:ext>
            </a:extLst>
          </p:cNvPr>
          <p:cNvSpPr txBox="1"/>
          <p:nvPr/>
        </p:nvSpPr>
        <p:spPr>
          <a:xfrm>
            <a:off x="956442" y="1610178"/>
            <a:ext cx="284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Smoothed word frequencies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EEEDB5-90A3-8740-8A34-C5F2F2D5E6E9}"/>
                  </a:ext>
                </a:extLst>
              </p:cNvPr>
              <p:cNvSpPr/>
              <p:nvPr/>
            </p:nvSpPr>
            <p:spPr>
              <a:xfrm>
                <a:off x="8023105" y="2348842"/>
                <a:ext cx="391818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P(S | “a very close game”)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2.76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EEEDB5-90A3-8740-8A34-C5F2F2D5E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05" y="2348842"/>
                <a:ext cx="3918189" cy="372410"/>
              </a:xfrm>
              <a:prstGeom prst="rect">
                <a:avLst/>
              </a:prstGeom>
              <a:blipFill>
                <a:blip r:embed="rId4"/>
                <a:stretch>
                  <a:fillRect l="-129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03099F-13F3-A543-AFC5-380DB6064F3A}"/>
                  </a:ext>
                </a:extLst>
              </p:cNvPr>
              <p:cNvSpPr/>
              <p:nvPr/>
            </p:nvSpPr>
            <p:spPr>
              <a:xfrm>
                <a:off x="8023105" y="2863296"/>
                <a:ext cx="4195508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P(NS | “a very close game”)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.572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03099F-13F3-A543-AFC5-380DB6064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05" y="2863296"/>
                <a:ext cx="4195508" cy="372410"/>
              </a:xfrm>
              <a:prstGeom prst="rect">
                <a:avLst/>
              </a:prstGeom>
              <a:blipFill>
                <a:blip r:embed="rId5"/>
                <a:stretch>
                  <a:fillRect l="-1208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916985-6108-394A-8AAD-EC8B36051F1D}"/>
              </a:ext>
            </a:extLst>
          </p:cNvPr>
          <p:cNvSpPr txBox="1"/>
          <p:nvPr/>
        </p:nvSpPr>
        <p:spPr>
          <a:xfrm>
            <a:off x="8023105" y="3561890"/>
            <a:ext cx="320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it is a sports message</a:t>
            </a:r>
          </a:p>
        </p:txBody>
      </p:sp>
    </p:spTree>
    <p:extLst>
      <p:ext uri="{BB962C8B-B14F-4D97-AF65-F5344CB8AC3E}">
        <p14:creationId xmlns:p14="http://schemas.microsoft.com/office/powerpoint/2010/main" val="21312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DE59-7224-7A47-A7A8-5E42AFB3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EFA-9544-1C48-90FD-C011C3A6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79AD2-661C-5E41-923E-C5B98E14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9E8D82-6D2B-0B4F-84AF-B831F243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C1017-2726-2549-928D-5105BA48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09B97-E3B4-7B4F-AACE-BC23C517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3" y="1454853"/>
            <a:ext cx="4809525" cy="3978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36B08-0048-7746-A932-04DA69BD05B5}"/>
                  </a:ext>
                </a:extLst>
              </p:cNvPr>
              <p:cNvSpPr txBox="1"/>
              <p:nvPr/>
            </p:nvSpPr>
            <p:spPr>
              <a:xfrm>
                <a:off x="6274676" y="1492469"/>
                <a:ext cx="2136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customer features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536B08-0048-7746-A932-04DA69BD0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76" y="1492469"/>
                <a:ext cx="2136419" cy="369332"/>
              </a:xfrm>
              <a:prstGeom prst="rect">
                <a:avLst/>
              </a:prstGeom>
              <a:blipFill>
                <a:blip r:embed="rId4"/>
                <a:stretch>
                  <a:fillRect t="-6667" r="-118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49469-A265-7C48-8F03-07EAB3A8474A}"/>
                  </a:ext>
                </a:extLst>
              </p:cNvPr>
              <p:cNvSpPr txBox="1"/>
              <p:nvPr/>
            </p:nvSpPr>
            <p:spPr>
              <a:xfrm>
                <a:off x="6274676" y="1861801"/>
                <a:ext cx="423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whether a customer will buy a computer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A49469-A265-7C48-8F03-07EAB3A84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76" y="1861801"/>
                <a:ext cx="4238596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55FF64-2F3C-264E-9F5C-36A4563F641C}"/>
                  </a:ext>
                </a:extLst>
              </p:cNvPr>
              <p:cNvSpPr txBox="1"/>
              <p:nvPr/>
            </p:nvSpPr>
            <p:spPr>
              <a:xfrm>
                <a:off x="6274676" y="2816413"/>
                <a:ext cx="300114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new customer:</a:t>
                </a:r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= [age ≤ 30, </a:t>
                </a:r>
              </a:p>
              <a:p>
                <a:r>
                  <a:rPr lang="en-US" dirty="0"/>
                  <a:t>	income = medium, </a:t>
                </a:r>
              </a:p>
              <a:p>
                <a:r>
                  <a:rPr lang="en-US" dirty="0"/>
                  <a:t>	student =yes, </a:t>
                </a:r>
              </a:p>
              <a:p>
                <a:r>
                  <a:rPr lang="en-US" dirty="0"/>
                  <a:t>	</a:t>
                </a:r>
                <a:r>
                  <a:rPr lang="en-US" dirty="0" err="1"/>
                  <a:t>credit_rating</a:t>
                </a:r>
                <a:r>
                  <a:rPr lang="en-US" dirty="0"/>
                  <a:t> = fair]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55FF64-2F3C-264E-9F5C-36A4563F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676" y="2816413"/>
                <a:ext cx="3001143" cy="1477328"/>
              </a:xfrm>
              <a:prstGeom prst="rect">
                <a:avLst/>
              </a:prstGeom>
              <a:blipFill>
                <a:blip r:embed="rId6"/>
                <a:stretch>
                  <a:fillRect l="-1266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AAF176-CD96-FE4B-8740-BA60792D953C}"/>
              </a:ext>
            </a:extLst>
          </p:cNvPr>
          <p:cNvSpPr txBox="1"/>
          <p:nvPr/>
        </p:nvSpPr>
        <p:spPr>
          <a:xfrm>
            <a:off x="6274676" y="4694355"/>
            <a:ext cx="34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she/he going to buy a computer?</a:t>
            </a:r>
          </a:p>
        </p:txBody>
      </p:sp>
    </p:spTree>
    <p:extLst>
      <p:ext uri="{BB962C8B-B14F-4D97-AF65-F5344CB8AC3E}">
        <p14:creationId xmlns:p14="http://schemas.microsoft.com/office/powerpoint/2010/main" val="53857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C44B-CD59-3645-B39E-F4715D0C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Supervised learning algorithms: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discriminative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vs.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generative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80713-3812-7548-A9CD-9661DEC5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05A29-FB77-E742-B962-746DFD8B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3483-021F-7747-9488-25C8449E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66858-7378-5B48-B0D2-71BA7176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B1FBB-60EB-D946-8071-874D53D137C5}"/>
              </a:ext>
            </a:extLst>
          </p:cNvPr>
          <p:cNvSpPr txBox="1"/>
          <p:nvPr/>
        </p:nvSpPr>
        <p:spPr>
          <a:xfrm>
            <a:off x="923925" y="1720653"/>
            <a:ext cx="348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Discriminative</a:t>
            </a:r>
            <a:r>
              <a:rPr lang="en-US" dirty="0"/>
              <a:t> learning algorithms: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E5F88-D40B-6B4C-BE38-3017A563BFA3}"/>
              </a:ext>
            </a:extLst>
          </p:cNvPr>
          <p:cNvSpPr txBox="1"/>
          <p:nvPr/>
        </p:nvSpPr>
        <p:spPr>
          <a:xfrm>
            <a:off x="1552575" y="2257425"/>
            <a:ext cx="190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to </a:t>
            </a:r>
            <a:r>
              <a:rPr lang="en-US" i="1" dirty="0"/>
              <a:t>classify</a:t>
            </a:r>
            <a:r>
              <a:rPr lang="en-US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402EFC-52D4-CC45-B1BF-32220E5028B4}"/>
                  </a:ext>
                </a:extLst>
              </p:cNvPr>
              <p:cNvSpPr txBox="1"/>
              <p:nvPr/>
            </p:nvSpPr>
            <p:spPr>
              <a:xfrm>
                <a:off x="3867150" y="2257425"/>
                <a:ext cx="3601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predict a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402EFC-52D4-CC45-B1BF-32220E502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0" y="2257425"/>
                <a:ext cx="3601883" cy="369332"/>
              </a:xfrm>
              <a:prstGeom prst="rect">
                <a:avLst/>
              </a:prstGeom>
              <a:blipFill>
                <a:blip r:embed="rId3"/>
                <a:stretch>
                  <a:fillRect l="-14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80BF2-1B7F-7747-8186-5374C0EFF787}"/>
                  </a:ext>
                </a:extLst>
              </p:cNvPr>
              <p:cNvSpPr txBox="1"/>
              <p:nvPr/>
            </p:nvSpPr>
            <p:spPr>
              <a:xfrm>
                <a:off x="1552575" y="2794197"/>
                <a:ext cx="4226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Model the probability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80BF2-1B7F-7747-8186-5374C0EF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75" y="2794197"/>
                <a:ext cx="4226991" cy="369332"/>
              </a:xfrm>
              <a:prstGeom prst="rect">
                <a:avLst/>
              </a:prstGeom>
              <a:blipFill>
                <a:blip r:embed="rId4"/>
                <a:stretch>
                  <a:fillRect l="-89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472183-97F8-9E4B-821D-DFF8D8E5AA33}"/>
                  </a:ext>
                </a:extLst>
              </p:cNvPr>
              <p:cNvSpPr txBox="1"/>
              <p:nvPr/>
            </p:nvSpPr>
            <p:spPr>
              <a:xfrm>
                <a:off x="2268225" y="3322783"/>
                <a:ext cx="4849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Example: logistic regression,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472183-97F8-9E4B-821D-DFF8D8E5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225" y="3322783"/>
                <a:ext cx="4849726" cy="338554"/>
              </a:xfrm>
              <a:prstGeom prst="rect">
                <a:avLst/>
              </a:prstGeom>
              <a:blipFill>
                <a:blip r:embed="rId5"/>
                <a:stretch>
                  <a:fillRect l="-524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94C90A7-A96E-CE44-BD8F-F5046B2F5B30}"/>
              </a:ext>
            </a:extLst>
          </p:cNvPr>
          <p:cNvSpPr txBox="1"/>
          <p:nvPr/>
        </p:nvSpPr>
        <p:spPr>
          <a:xfrm>
            <a:off x="923925" y="4038501"/>
            <a:ext cx="316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</a:t>
            </a:r>
            <a:r>
              <a:rPr lang="en-US" dirty="0"/>
              <a:t> learning algorithms: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D164F-D9D3-0F4D-A703-9D000190561D}"/>
              </a:ext>
            </a:extLst>
          </p:cNvPr>
          <p:cNvSpPr txBox="1"/>
          <p:nvPr/>
        </p:nvSpPr>
        <p:spPr>
          <a:xfrm>
            <a:off x="1552430" y="4575273"/>
            <a:ext cx="228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features to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46B82C-9794-E341-9F13-9214463F13B2}"/>
                  </a:ext>
                </a:extLst>
              </p:cNvPr>
              <p:cNvSpPr txBox="1"/>
              <p:nvPr/>
            </p:nvSpPr>
            <p:spPr>
              <a:xfrm>
                <a:off x="4088894" y="4575273"/>
                <a:ext cx="372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given a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predict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46B82C-9794-E341-9F13-9214463F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94" y="4575273"/>
                <a:ext cx="3728713" cy="369332"/>
              </a:xfrm>
              <a:prstGeom prst="rect">
                <a:avLst/>
              </a:prstGeom>
              <a:blipFill>
                <a:blip r:embed="rId6"/>
                <a:stretch>
                  <a:fillRect l="-1356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F8642B-3E1B-054A-9EF6-EB1735F43433}"/>
                  </a:ext>
                </a:extLst>
              </p:cNvPr>
              <p:cNvSpPr txBox="1"/>
              <p:nvPr/>
            </p:nvSpPr>
            <p:spPr>
              <a:xfrm>
                <a:off x="1552575" y="5100214"/>
                <a:ext cx="4376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Model the 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priori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F8642B-3E1B-054A-9EF6-EB1735F43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75" y="5100214"/>
                <a:ext cx="4376839" cy="369332"/>
              </a:xfrm>
              <a:prstGeom prst="rect">
                <a:avLst/>
              </a:prstGeom>
              <a:blipFill>
                <a:blip r:embed="rId7"/>
                <a:stretch>
                  <a:fillRect l="-86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A3802D-BE8B-3E48-BE3E-7F49CCCA1E01}"/>
              </a:ext>
            </a:extLst>
          </p:cNvPr>
          <p:cNvCxnSpPr/>
          <p:nvPr/>
        </p:nvCxnSpPr>
        <p:spPr>
          <a:xfrm>
            <a:off x="8039100" y="1720653"/>
            <a:ext cx="0" cy="410864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991CF3-3317-A048-9CFF-F3229AE77AC5}"/>
                  </a:ext>
                </a:extLst>
              </p:cNvPr>
              <p:cNvSpPr txBox="1"/>
              <p:nvPr/>
            </p:nvSpPr>
            <p:spPr>
              <a:xfrm>
                <a:off x="8579149" y="2089985"/>
                <a:ext cx="21049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: all words in an email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: spam or not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991CF3-3317-A048-9CFF-F3229AE77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149" y="2089985"/>
                <a:ext cx="2104935" cy="584775"/>
              </a:xfrm>
              <a:prstGeom prst="rect">
                <a:avLst/>
              </a:prstGeom>
              <a:blipFill>
                <a:blip r:embed="rId8"/>
                <a:stretch>
                  <a:fillRect t="-2128" r="-60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81D3-E12F-7E48-ADBB-FAB2AA017338}"/>
                  </a:ext>
                </a:extLst>
              </p:cNvPr>
              <p:cNvSpPr txBox="1"/>
              <p:nvPr/>
            </p:nvSpPr>
            <p:spPr>
              <a:xfrm>
                <a:off x="8579149" y="2922942"/>
                <a:ext cx="240993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Discriminative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the probability that an email is spam given the words it contains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81D3-E12F-7E48-ADBB-FAB2AA01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149" y="2922942"/>
                <a:ext cx="2409932" cy="1077218"/>
              </a:xfrm>
              <a:prstGeom prst="rect">
                <a:avLst/>
              </a:prstGeom>
              <a:blipFill>
                <a:blip r:embed="rId9"/>
                <a:stretch>
                  <a:fillRect l="-1579" t="-1163" r="-52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A991E5-72E0-D649-8C8B-2AC851D2E2F1}"/>
                  </a:ext>
                </a:extLst>
              </p:cNvPr>
              <p:cNvSpPr txBox="1"/>
              <p:nvPr/>
            </p:nvSpPr>
            <p:spPr>
              <a:xfrm>
                <a:off x="8579149" y="4248342"/>
                <a:ext cx="240993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Generative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Assuming this email is spam, how likely are these words?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A991E5-72E0-D649-8C8B-2AC851D2E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149" y="4248342"/>
                <a:ext cx="2409932" cy="1077218"/>
              </a:xfrm>
              <a:prstGeom prst="rect">
                <a:avLst/>
              </a:prstGeom>
              <a:blipFill>
                <a:blip r:embed="rId10"/>
                <a:stretch>
                  <a:fillRect l="-1579" t="-117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7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0B36-1A76-1F4B-A261-E5CF5F0E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B997-EE3D-A54B-B494-C71F94E4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F93F-4B1C-4344-8FBE-62A4C6A3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00D0F7-75EF-FA44-8925-E4F7B4F2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2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6B6E1-315D-9549-824C-37C0B422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B55BB5-90A2-6E43-82A9-D88EE610522E}"/>
                  </a:ext>
                </a:extLst>
              </p:cNvPr>
              <p:cNvSpPr txBox="1"/>
              <p:nvPr/>
            </p:nvSpPr>
            <p:spPr>
              <a:xfrm>
                <a:off x="940675" y="2133600"/>
                <a:ext cx="2862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B55BB5-90A2-6E43-82A9-D88EE610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75" y="2133600"/>
                <a:ext cx="2862450" cy="276999"/>
              </a:xfrm>
              <a:prstGeom prst="rect">
                <a:avLst/>
              </a:prstGeom>
              <a:blipFill>
                <a:blip r:embed="rId3"/>
                <a:stretch>
                  <a:fillRect t="-4545" r="-885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CF0B3-6944-D54E-9614-077E7609358C}"/>
                  </a:ext>
                </a:extLst>
              </p:cNvPr>
              <p:cNvSpPr txBox="1"/>
              <p:nvPr/>
            </p:nvSpPr>
            <p:spPr>
              <a:xfrm>
                <a:off x="2740463" y="2746929"/>
                <a:ext cx="55011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/>
                            <m:t>age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≤ 30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/>
                            <m:t>income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= </m:t>
                          </m:r>
                          <m:r>
                            <m:rPr>
                              <m:nor/>
                            </m:rPr>
                            <a:rPr lang="en-US" dirty="0"/>
                            <m:t>medium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/>
                        <m:t>student</m:t>
                      </m:r>
                      <m:r>
                        <m:rPr>
                          <m:nor/>
                        </m:rPr>
                        <a:rPr lang="en-US" dirty="0"/>
                        <m:t> =</m:t>
                      </m:r>
                      <m:r>
                        <m:rPr>
                          <m:nor/>
                        </m:rPr>
                        <a:rPr lang="en-US" dirty="0"/>
                        <m:t>yes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/>
                        <m:t>credit</m:t>
                      </m:r>
                      <m:r>
                        <m:rPr>
                          <m:nor/>
                        </m:rPr>
                        <a:rPr lang="en-US" dirty="0"/>
                        <m:t>_</m:t>
                      </m:r>
                      <m:r>
                        <m:rPr>
                          <m:nor/>
                        </m:rPr>
                        <a:rPr lang="en-US" dirty="0"/>
                        <m:t>rating</m:t>
                      </m:r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r>
                        <m:rPr>
                          <m:nor/>
                        </m:rPr>
                        <a:rPr lang="en-US" dirty="0"/>
                        <m:t>fair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7CF0B3-6944-D54E-9614-077E7609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463" y="2746929"/>
                <a:ext cx="5501121" cy="553998"/>
              </a:xfrm>
              <a:prstGeom prst="rect">
                <a:avLst/>
              </a:prstGeom>
              <a:blipFill>
                <a:blip r:embed="rId4"/>
                <a:stretch>
                  <a:fillRect l="-693" t="-1136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EC86E59-4028-A349-AFBE-E011E002940A}"/>
              </a:ext>
            </a:extLst>
          </p:cNvPr>
          <p:cNvSpPr txBox="1"/>
          <p:nvPr/>
        </p:nvSpPr>
        <p:spPr>
          <a:xfrm>
            <a:off x="1658115" y="27007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which,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FDBA9-659C-264D-A13A-B42FD3CB7FC6}"/>
              </a:ext>
            </a:extLst>
          </p:cNvPr>
          <p:cNvSpPr txBox="1"/>
          <p:nvPr/>
        </p:nvSpPr>
        <p:spPr>
          <a:xfrm>
            <a:off x="940675" y="4170668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with: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08767-146B-C74B-BD21-9CFF02841746}"/>
                  </a:ext>
                </a:extLst>
              </p:cNvPr>
              <p:cNvSpPr txBox="1"/>
              <p:nvPr/>
            </p:nvSpPr>
            <p:spPr>
              <a:xfrm>
                <a:off x="2628573" y="4216835"/>
                <a:ext cx="2503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08767-146B-C74B-BD21-9CFF0284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73" y="4216835"/>
                <a:ext cx="2503314" cy="276999"/>
              </a:xfrm>
              <a:prstGeom prst="rect">
                <a:avLst/>
              </a:prstGeom>
              <a:blipFill>
                <a:blip r:embed="rId5"/>
                <a:stretch>
                  <a:fillRect l="-1515" r="-25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0D1364B-18DD-D44A-91FB-1EC28C5D3265}"/>
              </a:ext>
            </a:extLst>
          </p:cNvPr>
          <p:cNvSpPr txBox="1"/>
          <p:nvPr/>
        </p:nvSpPr>
        <p:spPr>
          <a:xfrm>
            <a:off x="2058256" y="1469422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22867-678E-4544-88F7-8D1BAB0617A5}"/>
              </a:ext>
            </a:extLst>
          </p:cNvPr>
          <p:cNvSpPr txBox="1"/>
          <p:nvPr/>
        </p:nvSpPr>
        <p:spPr>
          <a:xfrm>
            <a:off x="4038600" y="145268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D93E39-366F-0A4F-A52F-E8679A6B7200}"/>
              </a:ext>
            </a:extLst>
          </p:cNvPr>
          <p:cNvCxnSpPr>
            <a:endCxn id="15" idx="2"/>
          </p:cNvCxnSpPr>
          <p:nvPr/>
        </p:nvCxnSpPr>
        <p:spPr>
          <a:xfrm flipV="1">
            <a:off x="2628572" y="1838754"/>
            <a:ext cx="1" cy="294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A8A78-649A-6B4B-8743-2A158A92CE19}"/>
              </a:ext>
            </a:extLst>
          </p:cNvPr>
          <p:cNvCxnSpPr>
            <a:cxnSpLocks/>
          </p:cNvCxnSpPr>
          <p:nvPr/>
        </p:nvCxnSpPr>
        <p:spPr>
          <a:xfrm flipV="1">
            <a:off x="3618744" y="1797270"/>
            <a:ext cx="543353" cy="32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1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1A1D-5D62-CB4C-87B3-C8D07C6E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68F3-4CAC-AA48-BD93-ADC33D11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2FCB3-CB5E-174D-9F5C-23BEAC7C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533CB3-A646-6043-8FC3-3FB7E599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Naïve Bayes: example 2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59DE35-17D4-9F41-8A2C-F1DF3192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CB9EE4-4990-4B46-B516-9B8F3560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06" y="1454853"/>
            <a:ext cx="5083387" cy="4257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561CC9-74DC-4242-B31C-7D34A773866D}"/>
                  </a:ext>
                </a:extLst>
              </p:cNvPr>
              <p:cNvSpPr txBox="1"/>
              <p:nvPr/>
            </p:nvSpPr>
            <p:spPr>
              <a:xfrm>
                <a:off x="6758434" y="793047"/>
                <a:ext cx="2842830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Priori: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=0.643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561CC9-74DC-4242-B31C-7D34A7738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34" y="793047"/>
                <a:ext cx="2842830" cy="484043"/>
              </a:xfrm>
              <a:prstGeom prst="rect">
                <a:avLst/>
              </a:prstGeom>
              <a:blipFill>
                <a:blip r:embed="rId4"/>
                <a:stretch>
                  <a:fillRect l="-133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1399DC-A4F5-9840-8324-FDDD9D20DB1E}"/>
              </a:ext>
            </a:extLst>
          </p:cNvPr>
          <p:cNvSpPr txBox="1"/>
          <p:nvPr/>
        </p:nvSpPr>
        <p:spPr>
          <a:xfrm>
            <a:off x="6758434" y="1500821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21F62-1362-8B49-AF8B-405B1435E31E}"/>
                  </a:ext>
                </a:extLst>
              </p:cNvPr>
              <p:cNvSpPr/>
              <p:nvPr/>
            </p:nvSpPr>
            <p:spPr>
              <a:xfrm>
                <a:off x="7039707" y="1940044"/>
                <a:ext cx="2447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/>
                            <m:t>age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≤ 30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21F62-1362-8B49-AF8B-405B1435E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07" y="1940044"/>
                <a:ext cx="2447786" cy="369332"/>
              </a:xfrm>
              <a:prstGeom prst="rect">
                <a:avLst/>
              </a:prstGeom>
              <a:blipFill>
                <a:blip r:embed="rId5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B50C81-21DC-7F40-8C57-1374D6D7B8C8}"/>
                  </a:ext>
                </a:extLst>
              </p:cNvPr>
              <p:cNvSpPr/>
              <p:nvPr/>
            </p:nvSpPr>
            <p:spPr>
              <a:xfrm>
                <a:off x="7039707" y="2275499"/>
                <a:ext cx="3353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dirty="0" smtClean="0"/>
                            <m:t>income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≤ 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medium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B50C81-21DC-7F40-8C57-1374D6D7B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07" y="2275499"/>
                <a:ext cx="3353482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6D6D-5D68-4A44-855A-C9FB55D5B915}"/>
                  </a:ext>
                </a:extLst>
              </p:cNvPr>
              <p:cNvSpPr/>
              <p:nvPr/>
            </p:nvSpPr>
            <p:spPr>
              <a:xfrm>
                <a:off x="7039707" y="2610954"/>
                <a:ext cx="2906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dirty="0" smtClean="0"/>
                            <m:t>student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≤ 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yes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6D6D-5D68-4A44-855A-C9FB55D5B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07" y="2610954"/>
                <a:ext cx="2906245" cy="369332"/>
              </a:xfrm>
              <a:prstGeom prst="rect">
                <a:avLst/>
              </a:prstGeom>
              <a:blipFill>
                <a:blip r:embed="rId7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3E3448-EC87-5240-ABB4-987955570D7E}"/>
                  </a:ext>
                </a:extLst>
              </p:cNvPr>
              <p:cNvSpPr/>
              <p:nvPr/>
            </p:nvSpPr>
            <p:spPr>
              <a:xfrm>
                <a:off x="7039707" y="2944543"/>
                <a:ext cx="3390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dirty="0" smtClean="0"/>
                            <m:t>credit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_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rating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≤ 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fair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3E3448-EC87-5240-ABB4-987955570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07" y="2944543"/>
                <a:ext cx="3390351" cy="369332"/>
              </a:xfrm>
              <a:prstGeom prst="rect">
                <a:avLst/>
              </a:prstGeom>
              <a:blipFill>
                <a:blip r:embed="rId8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4DE2DF-E682-DE41-A042-86D961D6E510}"/>
                  </a:ext>
                </a:extLst>
              </p:cNvPr>
              <p:cNvSpPr/>
              <p:nvPr/>
            </p:nvSpPr>
            <p:spPr>
              <a:xfrm>
                <a:off x="7039707" y="3503394"/>
                <a:ext cx="329955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4DE2DF-E682-DE41-A042-86D961D6E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07" y="3503394"/>
                <a:ext cx="3299558" cy="612732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13181E-6CB6-DA4E-8D2F-F8ED7EFBE8FF}"/>
              </a:ext>
            </a:extLst>
          </p:cNvPr>
          <p:cNvSpPr txBox="1"/>
          <p:nvPr/>
        </p:nvSpPr>
        <p:spPr>
          <a:xfrm>
            <a:off x="6758434" y="4454568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27CC07-ACCC-7A4A-B1D7-B190510DD57E}"/>
                  </a:ext>
                </a:extLst>
              </p:cNvPr>
              <p:cNvSpPr txBox="1"/>
              <p:nvPr/>
            </p:nvSpPr>
            <p:spPr>
              <a:xfrm>
                <a:off x="7853542" y="4454568"/>
                <a:ext cx="3827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=0.028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27CC07-ACCC-7A4A-B1D7-B190510D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542" y="4454568"/>
                <a:ext cx="3827586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9FA1C9-CC89-9048-A7BA-36DD2D1F0BAE}"/>
                  </a:ext>
                </a:extLst>
              </p:cNvPr>
              <p:cNvSpPr txBox="1"/>
              <p:nvPr/>
            </p:nvSpPr>
            <p:spPr>
              <a:xfrm>
                <a:off x="7853542" y="4929560"/>
                <a:ext cx="3549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=0.007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9FA1C9-CC89-9048-A7BA-36DD2D1F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542" y="4929560"/>
                <a:ext cx="354962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BDB2F-B562-1642-B868-091CCF7A620F}"/>
                  </a:ext>
                </a:extLst>
              </p:cNvPr>
              <p:cNvSpPr txBox="1"/>
              <p:nvPr/>
            </p:nvSpPr>
            <p:spPr>
              <a:xfrm>
                <a:off x="6589986" y="5559492"/>
                <a:ext cx="533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Therefore, customer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more likely to buy a computer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BDB2F-B562-1642-B868-091CCF7A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986" y="5559492"/>
                <a:ext cx="5339282" cy="369332"/>
              </a:xfrm>
              <a:prstGeom prst="rect">
                <a:avLst/>
              </a:prstGeom>
              <a:blipFill>
                <a:blip r:embed="rId12"/>
                <a:stretch>
                  <a:fillRect l="-71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0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0D86-76B5-984E-B100-384642BF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Generative Adversarial Networks (GANs)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B60D-7321-9E4F-A991-B4CE6B51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EE82-2C74-3940-AA87-85EB06A4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F43F1-65B9-8244-87DE-049E6D4D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6DAC1-4123-0D40-9FC1-0BC786CA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0EC6A-853D-6D46-ADA7-8A0394037E12}"/>
              </a:ext>
            </a:extLst>
          </p:cNvPr>
          <p:cNvSpPr txBox="1"/>
          <p:nvPr/>
        </p:nvSpPr>
        <p:spPr>
          <a:xfrm>
            <a:off x="927577" y="1340662"/>
            <a:ext cx="637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build machine learning models that understand the world?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117F7-F303-4146-85AF-DFA7D305C79F}"/>
              </a:ext>
            </a:extLst>
          </p:cNvPr>
          <p:cNvSpPr txBox="1"/>
          <p:nvPr/>
        </p:nvSpPr>
        <p:spPr>
          <a:xfrm>
            <a:off x="927577" y="1801300"/>
            <a:ext cx="1004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 model is able to generate “good” data, then we claim that it understands the world (partially, at least)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784CD-DD5D-4E40-997F-22DF2605727E}"/>
              </a:ext>
            </a:extLst>
          </p:cNvPr>
          <p:cNvSpPr txBox="1"/>
          <p:nvPr/>
        </p:nvSpPr>
        <p:spPr>
          <a:xfrm>
            <a:off x="927577" y="2390772"/>
            <a:ext cx="611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neural networks involved: a </a:t>
            </a:r>
            <a:r>
              <a:rPr lang="en-US" b="1" i="1" dirty="0"/>
              <a:t>generator</a:t>
            </a:r>
            <a:r>
              <a:rPr lang="en-US" dirty="0"/>
              <a:t> and a </a:t>
            </a:r>
            <a:r>
              <a:rPr lang="en-US" b="1" i="1" dirty="0"/>
              <a:t>discriminator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3CFDCB-BC62-BB42-BD75-35DCDDF19D8E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 flipV="1">
            <a:off x="5128894" y="4578875"/>
            <a:ext cx="463313" cy="87009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6187CA-086F-914A-8A7D-472D29C5A174}"/>
              </a:ext>
            </a:extLst>
          </p:cNvPr>
          <p:cNvGrpSpPr/>
          <p:nvPr/>
        </p:nvGrpSpPr>
        <p:grpSpPr>
          <a:xfrm>
            <a:off x="2958238" y="3312457"/>
            <a:ext cx="2633969" cy="1266418"/>
            <a:chOff x="2958238" y="3312457"/>
            <a:chExt cx="2633969" cy="126641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5F04B0-EEF4-0148-9E67-D72DF4EFEF15}"/>
                </a:ext>
              </a:extLst>
            </p:cNvPr>
            <p:cNvSpPr/>
            <p:nvPr/>
          </p:nvSpPr>
          <p:spPr>
            <a:xfrm>
              <a:off x="4709504" y="3453093"/>
              <a:ext cx="419386" cy="41938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343071-1C6D-D649-AB23-CA6C59F41516}"/>
                    </a:ext>
                  </a:extLst>
                </p:cNvPr>
                <p:cNvSpPr txBox="1"/>
                <p:nvPr/>
              </p:nvSpPr>
              <p:spPr>
                <a:xfrm>
                  <a:off x="4854339" y="3546909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343071-1C6D-D649-AB23-CA6C59F4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339" y="3546909"/>
                  <a:ext cx="14170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333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54C4B3-893A-C842-AEAC-DE12EA415A75}"/>
                </a:ext>
              </a:extLst>
            </p:cNvPr>
            <p:cNvSpPr/>
            <p:nvPr/>
          </p:nvSpPr>
          <p:spPr>
            <a:xfrm>
              <a:off x="2958238" y="3312457"/>
              <a:ext cx="1265034" cy="6897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0D0D32-6519-D644-A953-857222E8D041}"/>
                </a:ext>
              </a:extLst>
            </p:cNvPr>
            <p:cNvSpPr txBox="1"/>
            <p:nvPr/>
          </p:nvSpPr>
          <p:spPr>
            <a:xfrm>
              <a:off x="3159675" y="3503463"/>
              <a:ext cx="862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 data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BC4179-53AA-FE4B-ABC1-0BCD678F4E14}"/>
                </a:ext>
              </a:extLst>
            </p:cNvPr>
            <p:cNvCxnSpPr>
              <a:cxnSpLocks/>
              <a:stCxn id="28" idx="3"/>
              <a:endCxn id="25" idx="1"/>
            </p:cNvCxnSpPr>
            <p:nvPr/>
          </p:nvCxnSpPr>
          <p:spPr>
            <a:xfrm>
              <a:off x="4223272" y="3657353"/>
              <a:ext cx="486232" cy="54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D73BD7-1C1F-E840-837A-E67111063243}"/>
                </a:ext>
              </a:extLst>
            </p:cNvPr>
            <p:cNvCxnSpPr>
              <a:cxnSpLocks/>
              <a:stCxn id="25" idx="3"/>
              <a:endCxn id="24" idx="2"/>
            </p:cNvCxnSpPr>
            <p:nvPr/>
          </p:nvCxnSpPr>
          <p:spPr>
            <a:xfrm>
              <a:off x="5128890" y="3662786"/>
              <a:ext cx="463317" cy="9160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FD88D43-021F-5247-8281-02DABCC14AFC}"/>
              </a:ext>
            </a:extLst>
          </p:cNvPr>
          <p:cNvSpPr txBox="1"/>
          <p:nvPr/>
        </p:nvSpPr>
        <p:spPr>
          <a:xfrm>
            <a:off x="7899590" y="4289752"/>
            <a:ext cx="282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whether the generated data is authentic (1) or fake (0)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52D462-89FA-B747-8C4D-A5B806A6B459}"/>
              </a:ext>
            </a:extLst>
          </p:cNvPr>
          <p:cNvGrpSpPr/>
          <p:nvPr/>
        </p:nvGrpSpPr>
        <p:grpSpPr>
          <a:xfrm>
            <a:off x="5592207" y="4083861"/>
            <a:ext cx="2160788" cy="990027"/>
            <a:chOff x="5592207" y="4083861"/>
            <a:chExt cx="2160788" cy="990027"/>
          </a:xfrm>
        </p:grpSpPr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6538E6E1-F896-B14D-8471-5FF28E5E4789}"/>
                </a:ext>
              </a:extLst>
            </p:cNvPr>
            <p:cNvSpPr/>
            <p:nvPr/>
          </p:nvSpPr>
          <p:spPr>
            <a:xfrm rot="5400000" flipH="1">
              <a:off x="5600986" y="4075082"/>
              <a:ext cx="990027" cy="1007586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10B98B-BDF7-8844-B83B-22EC8AD8EE08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>
              <a:off x="6599793" y="4578875"/>
              <a:ext cx="4404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30BD69C-BD07-6542-8712-C917868F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175" y="4303483"/>
              <a:ext cx="682820" cy="50948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23ED8E-36D8-4B4F-84A7-978E2BD3B277}"/>
                </a:ext>
              </a:extLst>
            </p:cNvPr>
            <p:cNvSpPr txBox="1"/>
            <p:nvPr/>
          </p:nvSpPr>
          <p:spPr>
            <a:xfrm>
              <a:off x="5622170" y="4424986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DNN/CNN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C90FCF-40A6-0D44-9054-2642456A7C67}"/>
              </a:ext>
            </a:extLst>
          </p:cNvPr>
          <p:cNvSpPr txBox="1"/>
          <p:nvPr/>
        </p:nvSpPr>
        <p:spPr>
          <a:xfrm>
            <a:off x="7899590" y="783412"/>
            <a:ext cx="1945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Goodfellow</a:t>
            </a:r>
            <a:r>
              <a:rPr lang="en-US" sz="1400" dirty="0"/>
              <a:t> et al. (2014)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D356BD-E0EA-C64D-A984-9816B5DB507D}"/>
              </a:ext>
            </a:extLst>
          </p:cNvPr>
          <p:cNvGrpSpPr/>
          <p:nvPr/>
        </p:nvGrpSpPr>
        <p:grpSpPr>
          <a:xfrm>
            <a:off x="1746297" y="4672926"/>
            <a:ext cx="3718852" cy="1631127"/>
            <a:chOff x="1746297" y="4672926"/>
            <a:chExt cx="3718852" cy="163112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686A9BB-D652-DE40-9DD6-A38C746BCBEA}"/>
                </a:ext>
              </a:extLst>
            </p:cNvPr>
            <p:cNvGrpSpPr/>
            <p:nvPr/>
          </p:nvGrpSpPr>
          <p:grpSpPr>
            <a:xfrm>
              <a:off x="1746297" y="4672926"/>
              <a:ext cx="3718852" cy="1631127"/>
              <a:chOff x="1746297" y="4672926"/>
              <a:chExt cx="3718852" cy="163112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4E094-828E-B24D-9974-88BAB157702E}"/>
                  </a:ext>
                </a:extLst>
              </p:cNvPr>
              <p:cNvSpPr txBox="1"/>
              <p:nvPr/>
            </p:nvSpPr>
            <p:spPr>
              <a:xfrm>
                <a:off x="1746297" y="4672926"/>
                <a:ext cx="1221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Random input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BD96B7-B3B2-BA46-95F9-28C1E2AAC40F}"/>
                  </a:ext>
                </a:extLst>
              </p:cNvPr>
              <p:cNvSpPr/>
              <p:nvPr/>
            </p:nvSpPr>
            <p:spPr>
              <a:xfrm>
                <a:off x="2208099" y="5031738"/>
                <a:ext cx="203391" cy="8181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D64960D-105F-034E-984E-57BD7FD4F84F}"/>
                  </a:ext>
                </a:extLst>
              </p:cNvPr>
              <p:cNvSpPr/>
              <p:nvPr/>
            </p:nvSpPr>
            <p:spPr>
              <a:xfrm>
                <a:off x="2246213" y="5130865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F17E229-6202-344F-BDCB-86142C30EC88}"/>
                  </a:ext>
                </a:extLst>
              </p:cNvPr>
              <p:cNvSpPr/>
              <p:nvPr/>
            </p:nvSpPr>
            <p:spPr>
              <a:xfrm>
                <a:off x="2246213" y="5318404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1E45DA2-ACA6-6B4D-92D8-ECB5C01CC0A2}"/>
                  </a:ext>
                </a:extLst>
              </p:cNvPr>
              <p:cNvSpPr/>
              <p:nvPr/>
            </p:nvSpPr>
            <p:spPr>
              <a:xfrm>
                <a:off x="2246213" y="5505943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0483773-37B8-0147-B3F4-3F5C3AED92D6}"/>
                  </a:ext>
                </a:extLst>
              </p:cNvPr>
              <p:cNvSpPr/>
              <p:nvPr/>
            </p:nvSpPr>
            <p:spPr>
              <a:xfrm>
                <a:off x="2246213" y="5693482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apezoid 17">
                <a:extLst>
                  <a:ext uri="{FF2B5EF4-FFF2-40B4-BE49-F238E27FC236}">
                    <a16:creationId xmlns:a16="http://schemas.microsoft.com/office/drawing/2014/main" id="{6523D179-1FCD-A240-96A0-A06B6E104C33}"/>
                  </a:ext>
                </a:extLst>
              </p:cNvPr>
              <p:cNvSpPr/>
              <p:nvPr/>
            </p:nvSpPr>
            <p:spPr>
              <a:xfrm rot="16200000">
                <a:off x="3224465" y="4945173"/>
                <a:ext cx="990027" cy="1007586"/>
              </a:xfrm>
              <a:prstGeom prst="trapezoi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65231-3B7C-0640-BE31-603242AB0F4A}"/>
                  </a:ext>
                </a:extLst>
              </p:cNvPr>
              <p:cNvSpPr txBox="1"/>
              <p:nvPr/>
            </p:nvSpPr>
            <p:spPr>
              <a:xfrm>
                <a:off x="2968106" y="5996276"/>
                <a:ext cx="1582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Generator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FA54B01-85D9-8C4C-A232-F870AF2679B1}"/>
                      </a:ext>
                    </a:extLst>
                  </p:cNvPr>
                  <p:cNvSpPr txBox="1"/>
                  <p:nvPr/>
                </p:nvSpPr>
                <p:spPr>
                  <a:xfrm>
                    <a:off x="2246213" y="6007036"/>
                    <a:ext cx="12971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FA54B01-85D9-8C4C-A232-F870AF267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213" y="6007036"/>
                    <a:ext cx="129716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182" r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C2FA8D8-1A6F-8640-9487-2C65BF20D539}"/>
                  </a:ext>
                </a:extLst>
              </p:cNvPr>
              <p:cNvSpPr/>
              <p:nvPr/>
            </p:nvSpPr>
            <p:spPr>
              <a:xfrm>
                <a:off x="4709508" y="5239274"/>
                <a:ext cx="419386" cy="4193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032B7F0-E674-C94B-A167-3C8A71F68567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343" y="5333090"/>
                    <a:ext cx="18274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032B7F0-E674-C94B-A167-3C8A71F685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343" y="5333090"/>
                    <a:ext cx="182742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750" t="-5882" r="-18750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8C430A-30E3-D540-BD98-CC026F33885C}"/>
                  </a:ext>
                </a:extLst>
              </p:cNvPr>
              <p:cNvSpPr txBox="1"/>
              <p:nvPr/>
            </p:nvSpPr>
            <p:spPr>
              <a:xfrm>
                <a:off x="4586382" y="5708326"/>
                <a:ext cx="8787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Fake data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DD90931-85A8-9544-ACD1-D11417B80427}"/>
                  </a:ext>
                </a:extLst>
              </p:cNvPr>
              <p:cNvCxnSpPr>
                <a:cxnSpLocks/>
                <a:stCxn id="18" idx="2"/>
                <a:endCxn id="21" idx="1"/>
              </p:cNvCxnSpPr>
              <p:nvPr/>
            </p:nvCxnSpPr>
            <p:spPr>
              <a:xfrm>
                <a:off x="4223272" y="5448966"/>
                <a:ext cx="486236" cy="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2A504E8-B6A0-FC42-ADE0-F644A970EE51}"/>
                  </a:ext>
                </a:extLst>
              </p:cNvPr>
              <p:cNvSpPr txBox="1"/>
              <p:nvPr/>
            </p:nvSpPr>
            <p:spPr>
              <a:xfrm>
                <a:off x="3272481" y="5295077"/>
                <a:ext cx="9220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DNN/CNN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4DB201-BCEA-E046-9B7E-29C0914E6031}"/>
                </a:ext>
              </a:extLst>
            </p:cNvPr>
            <p:cNvCxnSpPr>
              <a:cxnSpLocks/>
              <a:stCxn id="13" idx="3"/>
              <a:endCxn id="18" idx="0"/>
            </p:cNvCxnSpPr>
            <p:nvPr/>
          </p:nvCxnSpPr>
          <p:spPr>
            <a:xfrm>
              <a:off x="2411490" y="5440812"/>
              <a:ext cx="804196" cy="815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601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788EEA69-FEEA-6642-BD72-5407B785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975" y="4290139"/>
            <a:ext cx="5541818" cy="2193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8B3F7-2F4A-1448-B554-5DBC7B3E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GANs example: generate hand-written digits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4B8AF-8D29-3649-9C22-38618E21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6D307-7544-6F46-BBC9-DB9D7D32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207C-74C2-2F4E-984E-9DC1748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C868A-0FB0-E74E-BFCD-FDB5FCCF6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0D394-4BD4-1742-A722-5B59BBFB2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386" y="1541004"/>
            <a:ext cx="5263783" cy="22931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42B47-690F-D64C-AC20-A82E3946B3A8}"/>
              </a:ext>
            </a:extLst>
          </p:cNvPr>
          <p:cNvCxnSpPr>
            <a:cxnSpLocks/>
          </p:cNvCxnSpPr>
          <p:nvPr/>
        </p:nvCxnSpPr>
        <p:spPr>
          <a:xfrm flipV="1">
            <a:off x="6096000" y="1685216"/>
            <a:ext cx="1467167" cy="3700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E4E49-3C0D-D44E-8ADE-6B153C63FF70}"/>
              </a:ext>
            </a:extLst>
          </p:cNvPr>
          <p:cNvSpPr txBox="1"/>
          <p:nvPr/>
        </p:nvSpPr>
        <p:spPr>
          <a:xfrm>
            <a:off x="7679390" y="1465915"/>
            <a:ext cx="230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Regular convolutional NN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C95CA9-F391-2444-ABCC-69A04118FAA2}"/>
              </a:ext>
            </a:extLst>
          </p:cNvPr>
          <p:cNvCxnSpPr>
            <a:cxnSpLocks/>
          </p:cNvCxnSpPr>
          <p:nvPr/>
        </p:nvCxnSpPr>
        <p:spPr>
          <a:xfrm>
            <a:off x="2780985" y="3959881"/>
            <a:ext cx="0" cy="39296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D0EB1D-9D05-234E-9F55-B700A84DE991}"/>
              </a:ext>
            </a:extLst>
          </p:cNvPr>
          <p:cNvSpPr txBox="1"/>
          <p:nvPr/>
        </p:nvSpPr>
        <p:spPr>
          <a:xfrm>
            <a:off x="1855249" y="4413302"/>
            <a:ext cx="185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Deconvolutional NN (or, inverse CNN)</a:t>
            </a:r>
          </a:p>
        </p:txBody>
      </p:sp>
    </p:spTree>
    <p:extLst>
      <p:ext uri="{BB962C8B-B14F-4D97-AF65-F5344CB8AC3E}">
        <p14:creationId xmlns:p14="http://schemas.microsoft.com/office/powerpoint/2010/main" val="63805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533F-38FD-F843-A60C-D11D9B29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Training a GAN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EE1B0-7E2B-ED4A-8492-1859BEDC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051A-28CB-F040-A506-858A92FF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7BF27-EBA4-1F4E-9315-E7E563B1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0F215-9A16-304C-ABAF-485C03DE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EEB1B8-3714-4444-9A22-F123A40EB29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044165" y="3299627"/>
            <a:ext cx="463313" cy="87009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B87E180-2001-0943-A7FB-F1C226E2D7B0}"/>
              </a:ext>
            </a:extLst>
          </p:cNvPr>
          <p:cNvGrpSpPr/>
          <p:nvPr/>
        </p:nvGrpSpPr>
        <p:grpSpPr>
          <a:xfrm>
            <a:off x="1873509" y="2033209"/>
            <a:ext cx="2633969" cy="1266418"/>
            <a:chOff x="2958238" y="3312457"/>
            <a:chExt cx="2633969" cy="12664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3ECBD9-DFF0-194B-811C-1C09F3BA3BE1}"/>
                </a:ext>
              </a:extLst>
            </p:cNvPr>
            <p:cNvSpPr/>
            <p:nvPr/>
          </p:nvSpPr>
          <p:spPr>
            <a:xfrm>
              <a:off x="4709504" y="3453093"/>
              <a:ext cx="419386" cy="41938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F37343-91CC-CA4B-9F0C-FD5FA2D161C2}"/>
                    </a:ext>
                  </a:extLst>
                </p:cNvPr>
                <p:cNvSpPr txBox="1"/>
                <p:nvPr/>
              </p:nvSpPr>
              <p:spPr>
                <a:xfrm>
                  <a:off x="4854339" y="3546909"/>
                  <a:ext cx="14170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343071-1C6D-D649-AB23-CA6C59F4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339" y="3546909"/>
                  <a:ext cx="141705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333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C937A1-D9A4-C949-8224-FEBA838854F3}"/>
                </a:ext>
              </a:extLst>
            </p:cNvPr>
            <p:cNvSpPr/>
            <p:nvPr/>
          </p:nvSpPr>
          <p:spPr>
            <a:xfrm>
              <a:off x="2958238" y="3312457"/>
              <a:ext cx="1265034" cy="6897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0D3AD5-1F6A-684C-9552-B5206B0AA2A1}"/>
                </a:ext>
              </a:extLst>
            </p:cNvPr>
            <p:cNvSpPr txBox="1"/>
            <p:nvPr/>
          </p:nvSpPr>
          <p:spPr>
            <a:xfrm>
              <a:off x="3159675" y="3503463"/>
              <a:ext cx="862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 data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F01620-7E1D-A04B-A54C-D61E2C711248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4223272" y="3657353"/>
              <a:ext cx="486232" cy="54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358C32-D5FB-2642-B20D-A98F34AC8525}"/>
                </a:ext>
              </a:extLst>
            </p:cNvPr>
            <p:cNvCxnSpPr>
              <a:cxnSpLocks/>
              <a:stCxn id="10" idx="3"/>
              <a:endCxn id="17" idx="2"/>
            </p:cNvCxnSpPr>
            <p:nvPr/>
          </p:nvCxnSpPr>
          <p:spPr>
            <a:xfrm>
              <a:off x="5128890" y="3662786"/>
              <a:ext cx="463317" cy="9160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6AFB7B-4D9A-8A48-94F2-594AA5930FB9}"/>
              </a:ext>
            </a:extLst>
          </p:cNvPr>
          <p:cNvGrpSpPr/>
          <p:nvPr/>
        </p:nvGrpSpPr>
        <p:grpSpPr>
          <a:xfrm>
            <a:off x="4507478" y="2804613"/>
            <a:ext cx="2160788" cy="990027"/>
            <a:chOff x="5592207" y="4083861"/>
            <a:chExt cx="2160788" cy="990027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0BE793F1-B416-8A45-9922-C3EB0672AAA6}"/>
                </a:ext>
              </a:extLst>
            </p:cNvPr>
            <p:cNvSpPr/>
            <p:nvPr/>
          </p:nvSpPr>
          <p:spPr>
            <a:xfrm rot="5400000" flipH="1">
              <a:off x="5600986" y="4075082"/>
              <a:ext cx="990027" cy="1007586"/>
            </a:xfrm>
            <a:prstGeom prst="trapezoi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23F3A-ACCF-F440-9B7F-4EECF3567B10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>
              <a:off x="6599793" y="4578875"/>
              <a:ext cx="4404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9D9521-0658-5342-BE2F-809803B0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175" y="4303483"/>
              <a:ext cx="682820" cy="50948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051132-1E4D-624D-BEBF-982D123FF497}"/>
                </a:ext>
              </a:extLst>
            </p:cNvPr>
            <p:cNvSpPr txBox="1"/>
            <p:nvPr/>
          </p:nvSpPr>
          <p:spPr>
            <a:xfrm>
              <a:off x="5622170" y="4424986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DNN/CNN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10456-A9A7-6E4D-B022-70FE915EC8FE}"/>
                  </a:ext>
                </a:extLst>
              </p:cNvPr>
              <p:cNvSpPr txBox="1"/>
              <p:nvPr/>
            </p:nvSpPr>
            <p:spPr>
              <a:xfrm>
                <a:off x="852906" y="5133666"/>
                <a:ext cx="7468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910456-A9A7-6E4D-B022-70FE915EC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06" y="5133666"/>
                <a:ext cx="746871" cy="215444"/>
              </a:xfrm>
              <a:prstGeom prst="rect">
                <a:avLst/>
              </a:prstGeom>
              <a:blipFill>
                <a:blip r:embed="rId6"/>
                <a:stretch>
                  <a:fillRect l="-1667" t="-5556" r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186A4-1187-6344-89FD-C71C36BC964D}"/>
                  </a:ext>
                </a:extLst>
              </p:cNvPr>
              <p:cNvSpPr txBox="1"/>
              <p:nvPr/>
            </p:nvSpPr>
            <p:spPr>
              <a:xfrm>
                <a:off x="2225614" y="5077101"/>
                <a:ext cx="655949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A186A4-1187-6344-89FD-C71C36BC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614" y="5077101"/>
                <a:ext cx="655949" cy="232949"/>
              </a:xfrm>
              <a:prstGeom prst="rect">
                <a:avLst/>
              </a:prstGeom>
              <a:blipFill>
                <a:blip r:embed="rId7"/>
                <a:stretch>
                  <a:fillRect l="-3774" r="-754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99AA200-FDD4-FA47-B9CE-D1815E87FB4A}"/>
                  </a:ext>
                </a:extLst>
              </p:cNvPr>
              <p:cNvSpPr/>
              <p:nvPr/>
            </p:nvSpPr>
            <p:spPr>
              <a:xfrm>
                <a:off x="3471434" y="4717027"/>
                <a:ext cx="1296317" cy="325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99AA200-FDD4-FA47-B9CE-D1815E87F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34" y="4717027"/>
                <a:ext cx="1296317" cy="325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C8540B-F39D-C14D-8EFC-3D339470D4BC}"/>
                  </a:ext>
                </a:extLst>
              </p:cNvPr>
              <p:cNvSpPr txBox="1"/>
              <p:nvPr/>
            </p:nvSpPr>
            <p:spPr>
              <a:xfrm>
                <a:off x="4688942" y="3848729"/>
                <a:ext cx="6871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C8540B-F39D-C14D-8EFC-3D339470D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942" y="3848729"/>
                <a:ext cx="687176" cy="215444"/>
              </a:xfrm>
              <a:prstGeom prst="rect">
                <a:avLst/>
              </a:prstGeom>
              <a:blipFill>
                <a:blip r:embed="rId9"/>
                <a:stretch>
                  <a:fillRect l="-3636" r="-9091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D6D7CE-D65D-EE41-BA6B-738ADC258670}"/>
                  </a:ext>
                </a:extLst>
              </p:cNvPr>
              <p:cNvSpPr txBox="1"/>
              <p:nvPr/>
            </p:nvSpPr>
            <p:spPr>
              <a:xfrm>
                <a:off x="5695796" y="2224215"/>
                <a:ext cx="1944940" cy="679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: probability that x came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r>
                  <a:rPr lang="en-US" sz="1400" dirty="0"/>
                  <a:t> 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D6D7CE-D65D-EE41-BA6B-738ADC25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796" y="2224215"/>
                <a:ext cx="1944940" cy="679225"/>
              </a:xfrm>
              <a:prstGeom prst="rect">
                <a:avLst/>
              </a:prstGeom>
              <a:blipFill>
                <a:blip r:embed="rId10"/>
                <a:stretch>
                  <a:fillRect l="-5161" t="-72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9E83E7-CBB6-894C-A9B0-0C0AD857CFAB}"/>
                  </a:ext>
                </a:extLst>
              </p:cNvPr>
              <p:cNvSpPr txBox="1"/>
              <p:nvPr/>
            </p:nvSpPr>
            <p:spPr>
              <a:xfrm>
                <a:off x="3613820" y="1729143"/>
                <a:ext cx="1075122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9E83E7-CBB6-894C-A9B0-0C0AD857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820" y="1729143"/>
                <a:ext cx="1075122" cy="230832"/>
              </a:xfrm>
              <a:prstGeom prst="rect">
                <a:avLst/>
              </a:prstGeom>
              <a:blipFill>
                <a:blip r:embed="rId11"/>
                <a:stretch>
                  <a:fillRect t="-5263" r="-352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C4C134-4BD0-5448-A049-9A99D7E14D51}"/>
                  </a:ext>
                </a:extLst>
              </p:cNvPr>
              <p:cNvSpPr txBox="1"/>
              <p:nvPr/>
            </p:nvSpPr>
            <p:spPr>
              <a:xfrm>
                <a:off x="8449286" y="3262173"/>
                <a:ext cx="25973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Train D to maximize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C4C134-4BD0-5448-A049-9A99D7E14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286" y="3262173"/>
                <a:ext cx="2597314" cy="338554"/>
              </a:xfrm>
              <a:prstGeom prst="rect">
                <a:avLst/>
              </a:prstGeom>
              <a:blipFill>
                <a:blip r:embed="rId12"/>
                <a:stretch>
                  <a:fillRect l="-971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01A0CD-F80E-6044-BFCF-30502375558C}"/>
                  </a:ext>
                </a:extLst>
              </p:cNvPr>
              <p:cNvSpPr txBox="1"/>
              <p:nvPr/>
            </p:nvSpPr>
            <p:spPr>
              <a:xfrm>
                <a:off x="7947418" y="5342903"/>
                <a:ext cx="30432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Train G to minimize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01A0CD-F80E-6044-BFCF-305023755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18" y="5342903"/>
                <a:ext cx="3043269" cy="338554"/>
              </a:xfrm>
              <a:prstGeom prst="rect">
                <a:avLst/>
              </a:prstGeom>
              <a:blipFill>
                <a:blip r:embed="rId13"/>
                <a:stretch>
                  <a:fillRect l="-833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Down Arrow 42">
            <a:extLst>
              <a:ext uri="{FF2B5EF4-FFF2-40B4-BE49-F238E27FC236}">
                <a16:creationId xmlns:a16="http://schemas.microsoft.com/office/drawing/2014/main" id="{BFDE8BC0-596D-BB4F-AAD0-F0DE6890F42D}"/>
              </a:ext>
            </a:extLst>
          </p:cNvPr>
          <p:cNvSpPr/>
          <p:nvPr/>
        </p:nvSpPr>
        <p:spPr>
          <a:xfrm>
            <a:off x="9502587" y="3676738"/>
            <a:ext cx="398955" cy="3651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E5756C9E-5E17-044B-BA0C-705FB6F55A05}"/>
              </a:ext>
            </a:extLst>
          </p:cNvPr>
          <p:cNvSpPr/>
          <p:nvPr/>
        </p:nvSpPr>
        <p:spPr>
          <a:xfrm flipV="1">
            <a:off x="9502588" y="4881773"/>
            <a:ext cx="398955" cy="36512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8FF369-B348-554E-B3C4-47ED15483FF4}"/>
                  </a:ext>
                </a:extLst>
              </p:cNvPr>
              <p:cNvSpPr txBox="1"/>
              <p:nvPr/>
            </p:nvSpPr>
            <p:spPr>
              <a:xfrm>
                <a:off x="5735273" y="4414234"/>
                <a:ext cx="6189586" cy="320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8FF369-B348-554E-B3C4-47ED1548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73" y="4414234"/>
                <a:ext cx="6189586" cy="320857"/>
              </a:xfrm>
              <a:prstGeom prst="rect">
                <a:avLst/>
              </a:prstGeom>
              <a:blipFill>
                <a:blip r:embed="rId14"/>
                <a:stretch>
                  <a:fillRect t="-8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41DAA-1266-D04C-A935-A318690A98F2}"/>
                  </a:ext>
                </a:extLst>
              </p:cNvPr>
              <p:cNvSpPr txBox="1"/>
              <p:nvPr/>
            </p:nvSpPr>
            <p:spPr>
              <a:xfrm>
                <a:off x="8007284" y="2431140"/>
                <a:ext cx="3917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 cat and mouse game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41DAA-1266-D04C-A935-A318690A9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84" y="2431140"/>
                <a:ext cx="3917575" cy="338554"/>
              </a:xfrm>
              <a:prstGeom prst="rect">
                <a:avLst/>
              </a:prstGeom>
              <a:blipFill>
                <a:blip r:embed="rId15"/>
                <a:stretch>
                  <a:fillRect l="-645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E0D66A1-980B-DD48-866E-DD8245FCBD1F}"/>
              </a:ext>
            </a:extLst>
          </p:cNvPr>
          <p:cNvGrpSpPr/>
          <p:nvPr/>
        </p:nvGrpSpPr>
        <p:grpSpPr>
          <a:xfrm>
            <a:off x="654290" y="3370034"/>
            <a:ext cx="3718852" cy="1631127"/>
            <a:chOff x="1746297" y="4672926"/>
            <a:chExt cx="3718852" cy="163112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8FA225-209D-6E4B-B000-405BE24ADB16}"/>
                </a:ext>
              </a:extLst>
            </p:cNvPr>
            <p:cNvGrpSpPr/>
            <p:nvPr/>
          </p:nvGrpSpPr>
          <p:grpSpPr>
            <a:xfrm>
              <a:off x="1746297" y="4672926"/>
              <a:ext cx="3718852" cy="1631127"/>
              <a:chOff x="1746297" y="4672926"/>
              <a:chExt cx="3718852" cy="163112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F355F2-DCC1-0D4A-92E9-09C0CB2C7880}"/>
                  </a:ext>
                </a:extLst>
              </p:cNvPr>
              <p:cNvSpPr txBox="1"/>
              <p:nvPr/>
            </p:nvSpPr>
            <p:spPr>
              <a:xfrm>
                <a:off x="1746297" y="4672926"/>
                <a:ext cx="1221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Random input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73E125-D130-1949-AAFA-CCC11FBA1821}"/>
                  </a:ext>
                </a:extLst>
              </p:cNvPr>
              <p:cNvSpPr/>
              <p:nvPr/>
            </p:nvSpPr>
            <p:spPr>
              <a:xfrm>
                <a:off x="2208099" y="5031738"/>
                <a:ext cx="203391" cy="8181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F14F583-D5E9-1C4F-B7B1-5050E60FD459}"/>
                  </a:ext>
                </a:extLst>
              </p:cNvPr>
              <p:cNvSpPr/>
              <p:nvPr/>
            </p:nvSpPr>
            <p:spPr>
              <a:xfrm>
                <a:off x="2246213" y="5130865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81856E1-3B4B-6B43-910A-5A235EAFEF4D}"/>
                  </a:ext>
                </a:extLst>
              </p:cNvPr>
              <p:cNvSpPr/>
              <p:nvPr/>
            </p:nvSpPr>
            <p:spPr>
              <a:xfrm>
                <a:off x="2246213" y="5318404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8B7C2A9-C5CF-1046-AA9E-BD071E976776}"/>
                  </a:ext>
                </a:extLst>
              </p:cNvPr>
              <p:cNvSpPr/>
              <p:nvPr/>
            </p:nvSpPr>
            <p:spPr>
              <a:xfrm>
                <a:off x="2246213" y="5505943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93D86B7-8884-7A4B-8329-485EC36A9F54}"/>
                  </a:ext>
                </a:extLst>
              </p:cNvPr>
              <p:cNvSpPr/>
              <p:nvPr/>
            </p:nvSpPr>
            <p:spPr>
              <a:xfrm>
                <a:off x="2246213" y="5693482"/>
                <a:ext cx="130563" cy="130563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ACE48F9E-B548-E04D-8CEA-1B2219F3F7B3}"/>
                  </a:ext>
                </a:extLst>
              </p:cNvPr>
              <p:cNvSpPr/>
              <p:nvPr/>
            </p:nvSpPr>
            <p:spPr>
              <a:xfrm rot="16200000">
                <a:off x="3224465" y="4945173"/>
                <a:ext cx="990027" cy="1007586"/>
              </a:xfrm>
              <a:prstGeom prst="trapezoi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7890E17-E942-4F4F-A734-BFC42150520E}"/>
                  </a:ext>
                </a:extLst>
              </p:cNvPr>
              <p:cNvSpPr txBox="1"/>
              <p:nvPr/>
            </p:nvSpPr>
            <p:spPr>
              <a:xfrm>
                <a:off x="2968106" y="5996276"/>
                <a:ext cx="1582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Generator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4481346-6D5F-FB44-8332-68C066FDD3F7}"/>
                      </a:ext>
                    </a:extLst>
                  </p:cNvPr>
                  <p:cNvSpPr txBox="1"/>
                  <p:nvPr/>
                </p:nvSpPr>
                <p:spPr>
                  <a:xfrm>
                    <a:off x="2246213" y="6007036"/>
                    <a:ext cx="12971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FA54B01-85D9-8C4C-A232-F870AF2679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6213" y="6007036"/>
                    <a:ext cx="129716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BF09757-CC96-D649-BDBC-F4E7DE2F3278}"/>
                  </a:ext>
                </a:extLst>
              </p:cNvPr>
              <p:cNvSpPr/>
              <p:nvPr/>
            </p:nvSpPr>
            <p:spPr>
              <a:xfrm>
                <a:off x="4709508" y="5239274"/>
                <a:ext cx="419386" cy="4193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97506B5-A707-4145-9E7A-82DA7D704BC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343" y="5333090"/>
                    <a:ext cx="18274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032B7F0-E674-C94B-A167-3C8A71F685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343" y="5333090"/>
                    <a:ext cx="182742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8750" t="-5882" r="-18750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B61AC65-6BF9-F944-993E-C971636C7D5F}"/>
                  </a:ext>
                </a:extLst>
              </p:cNvPr>
              <p:cNvSpPr txBox="1"/>
              <p:nvPr/>
            </p:nvSpPr>
            <p:spPr>
              <a:xfrm>
                <a:off x="4586382" y="5708326"/>
                <a:ext cx="8787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Fake data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B7CF3F9-2C82-C244-AF17-6C0C101DD0D8}"/>
                  </a:ext>
                </a:extLst>
              </p:cNvPr>
              <p:cNvCxnSpPr>
                <a:cxnSpLocks/>
                <a:stCxn id="57" idx="2"/>
                <a:endCxn id="60" idx="1"/>
              </p:cNvCxnSpPr>
              <p:nvPr/>
            </p:nvCxnSpPr>
            <p:spPr>
              <a:xfrm>
                <a:off x="4223272" y="5448966"/>
                <a:ext cx="486236" cy="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1E7283-2104-6445-AC9C-692F2F963AE5}"/>
                  </a:ext>
                </a:extLst>
              </p:cNvPr>
              <p:cNvSpPr txBox="1"/>
              <p:nvPr/>
            </p:nvSpPr>
            <p:spPr>
              <a:xfrm>
                <a:off x="3272481" y="5295077"/>
                <a:ext cx="9220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DNN/CNN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D80A23F-A8D1-104F-ADA2-75B97C241A7A}"/>
                </a:ext>
              </a:extLst>
            </p:cNvPr>
            <p:cNvCxnSpPr>
              <a:cxnSpLocks/>
              <a:stCxn id="52" idx="3"/>
              <a:endCxn id="57" idx="0"/>
            </p:cNvCxnSpPr>
            <p:nvPr/>
          </p:nvCxnSpPr>
          <p:spPr>
            <a:xfrm>
              <a:off x="2411490" y="5440812"/>
              <a:ext cx="804196" cy="815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9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547B-C3AB-334A-83CE-CD237296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Illustration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F03C-3B66-F545-9AB5-03168CF5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07293-183E-4E48-B91C-3AE68656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6325-E3FE-8E42-B879-C0DA51F3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FFB46-A9B8-B346-A3A4-CA70DCA3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F7930-7068-434B-BFF9-C46CB258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95" y="1843709"/>
            <a:ext cx="1978991" cy="23831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134A9-BFD8-D94B-9814-40B8F36AA056}"/>
              </a:ext>
            </a:extLst>
          </p:cNvPr>
          <p:cNvCxnSpPr/>
          <p:nvPr/>
        </p:nvCxnSpPr>
        <p:spPr>
          <a:xfrm>
            <a:off x="1486270" y="4884743"/>
            <a:ext cx="42407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04C58-22DE-D24D-8B9B-53EBCA2E483E}"/>
                  </a:ext>
                </a:extLst>
              </p:cNvPr>
              <p:cNvSpPr txBox="1"/>
              <p:nvPr/>
            </p:nvSpPr>
            <p:spPr>
              <a:xfrm>
                <a:off x="2091695" y="4734958"/>
                <a:ext cx="29514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04C58-22DE-D24D-8B9B-53EBCA2E4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695" y="4734958"/>
                <a:ext cx="295145" cy="299569"/>
              </a:xfrm>
              <a:prstGeom prst="rect">
                <a:avLst/>
              </a:prstGeom>
              <a:blipFill>
                <a:blip r:embed="rId4"/>
                <a:stretch>
                  <a:fillRect l="-20833" r="-4167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BDC48C-A5BA-4E41-87CA-687ABEE54013}"/>
              </a:ext>
            </a:extLst>
          </p:cNvPr>
          <p:cNvCxnSpPr/>
          <p:nvPr/>
        </p:nvCxnSpPr>
        <p:spPr>
          <a:xfrm>
            <a:off x="1486270" y="5362820"/>
            <a:ext cx="42407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1E5C23-E2FD-8D44-AAC6-D6DD04564A7C}"/>
                  </a:ext>
                </a:extLst>
              </p:cNvPr>
              <p:cNvSpPr txBox="1"/>
              <p:nvPr/>
            </p:nvSpPr>
            <p:spPr>
              <a:xfrm>
                <a:off x="2091694" y="5213035"/>
                <a:ext cx="5802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1E5C23-E2FD-8D44-AAC6-D6DD04564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694" y="5213035"/>
                <a:ext cx="580223" cy="276999"/>
              </a:xfrm>
              <a:prstGeom prst="rect">
                <a:avLst/>
              </a:prstGeom>
              <a:blipFill>
                <a:blip r:embed="rId5"/>
                <a:stretch>
                  <a:fillRect l="-8696" r="-2174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7A3E32-F320-D54C-854B-298B1A6D6E75}"/>
              </a:ext>
            </a:extLst>
          </p:cNvPr>
          <p:cNvCxnSpPr/>
          <p:nvPr/>
        </p:nvCxnSpPr>
        <p:spPr>
          <a:xfrm>
            <a:off x="1486270" y="5840897"/>
            <a:ext cx="424070" cy="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9C861-C439-3043-86F2-C0C56C02DB36}"/>
                  </a:ext>
                </a:extLst>
              </p:cNvPr>
              <p:cNvSpPr txBox="1"/>
              <p:nvPr/>
            </p:nvSpPr>
            <p:spPr>
              <a:xfrm>
                <a:off x="2091694" y="5724548"/>
                <a:ext cx="219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9C861-C439-3043-86F2-C0C56C02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694" y="5724548"/>
                <a:ext cx="219932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7309CCF-A592-9B42-9B66-FF67024119E3}"/>
              </a:ext>
            </a:extLst>
          </p:cNvPr>
          <p:cNvSpPr/>
          <p:nvPr/>
        </p:nvSpPr>
        <p:spPr>
          <a:xfrm>
            <a:off x="920663" y="3463447"/>
            <a:ext cx="221232" cy="551145"/>
          </a:xfrm>
          <a:prstGeom prst="leftBrace">
            <a:avLst>
              <a:gd name="adj1" fmla="val 2815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DBCCFD-83A3-AD4C-AF24-1AB7D33DEB5D}"/>
                  </a:ext>
                </a:extLst>
              </p:cNvPr>
              <p:cNvSpPr txBox="1"/>
              <p:nvPr/>
            </p:nvSpPr>
            <p:spPr>
              <a:xfrm>
                <a:off x="403214" y="3598653"/>
                <a:ext cx="517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DBCCFD-83A3-AD4C-AF24-1AB7D33D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4" y="3598653"/>
                <a:ext cx="517449" cy="276999"/>
              </a:xfrm>
              <a:prstGeom prst="rect">
                <a:avLst/>
              </a:prstGeom>
              <a:blipFill>
                <a:blip r:embed="rId7"/>
                <a:stretch>
                  <a:fillRect l="-9756" r="-1463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498E85F-8166-FB47-AF5B-B533EA412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469" y="1843709"/>
            <a:ext cx="1883688" cy="2383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8FD835-E398-FD43-8F9C-4F7441D14DE1}"/>
                  </a:ext>
                </a:extLst>
              </p:cNvPr>
              <p:cNvSpPr txBox="1"/>
              <p:nvPr/>
            </p:nvSpPr>
            <p:spPr>
              <a:xfrm>
                <a:off x="3894061" y="4734958"/>
                <a:ext cx="165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After training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8FD835-E398-FD43-8F9C-4F7441D1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61" y="4734958"/>
                <a:ext cx="1652504" cy="369332"/>
              </a:xfrm>
              <a:prstGeom prst="rect">
                <a:avLst/>
              </a:prstGeom>
              <a:blipFill>
                <a:blip r:embed="rId9"/>
                <a:stretch>
                  <a:fillRect l="-305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BF8A865-6C26-4843-85BC-CAB91A3F7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488" y="1843709"/>
            <a:ext cx="1829457" cy="2389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F83A2F-5191-284F-806B-368EA8242DC2}"/>
                  </a:ext>
                </a:extLst>
              </p:cNvPr>
              <p:cNvSpPr txBox="1"/>
              <p:nvPr/>
            </p:nvSpPr>
            <p:spPr>
              <a:xfrm>
                <a:off x="6419441" y="4734958"/>
                <a:ext cx="1641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After training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F83A2F-5191-284F-806B-368EA824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41" y="4734958"/>
                <a:ext cx="1641475" cy="369332"/>
              </a:xfrm>
              <a:prstGeom prst="rect">
                <a:avLst/>
              </a:prstGeom>
              <a:blipFill>
                <a:blip r:embed="rId11"/>
                <a:stretch>
                  <a:fillRect l="-22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72F953D-CDE6-AC40-B339-638E8FBBE179}"/>
              </a:ext>
            </a:extLst>
          </p:cNvPr>
          <p:cNvSpPr txBox="1"/>
          <p:nvPr/>
        </p:nvSpPr>
        <p:spPr>
          <a:xfrm>
            <a:off x="8610600" y="30941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435622-E85E-BA4A-9F24-269DC4184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2619" y="1843709"/>
            <a:ext cx="1826172" cy="23835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EB838D-20F3-5044-B557-900CE3C5D31B}"/>
              </a:ext>
            </a:extLst>
          </p:cNvPr>
          <p:cNvSpPr txBox="1"/>
          <p:nvPr/>
        </p:nvSpPr>
        <p:spPr>
          <a:xfrm>
            <a:off x="9512789" y="4734958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enough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8EB137-3199-C348-830C-AC27A9B9350B}"/>
                  </a:ext>
                </a:extLst>
              </p:cNvPr>
              <p:cNvSpPr txBox="1"/>
              <p:nvPr/>
            </p:nvSpPr>
            <p:spPr>
              <a:xfrm>
                <a:off x="9828164" y="5178154"/>
                <a:ext cx="1332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8EB137-3199-C348-830C-AC27A9B9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164" y="5178154"/>
                <a:ext cx="13325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7F8AE-9B5D-E743-8F8A-92405B6E402E}"/>
                  </a:ext>
                </a:extLst>
              </p:cNvPr>
              <p:cNvSpPr txBox="1"/>
              <p:nvPr/>
            </p:nvSpPr>
            <p:spPr>
              <a:xfrm>
                <a:off x="8078586" y="5683767"/>
                <a:ext cx="3617593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 is unable to discriminate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07F8AE-9B5D-E743-8F8A-92405B6E4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86" y="5683767"/>
                <a:ext cx="3617593" cy="358560"/>
              </a:xfrm>
              <a:prstGeom prst="rect">
                <a:avLst/>
              </a:prstGeom>
              <a:blipFill>
                <a:blip r:embed="rId14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7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4DEE-3797-EC41-8593-85990BB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Training steps breakdown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126DD9-7B7E-F24C-8037-F8D8F4D48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08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Step 1: Train discriminator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on real data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Step 2: Generate fake data using generator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train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on them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Note: At this step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/>
                  <a:t> is frozen (not updated)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Step 3: Train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using the predictions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Note: At this step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 is frozen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Repeat the steps for a few epochs until the fake data seem legit (manually check)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126DD9-7B7E-F24C-8037-F8D8F4D48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086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0689D-E1A4-EA4C-97E2-66117773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88D18-6011-E64C-B34B-F50397C9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E17B9-84CD-B74E-8595-A03AD683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07CEC-6A2B-834B-B4FB-3AF1B4B0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1C2B-2207-3142-9406-F302C5DE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Output of the generator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75AB-1794-554F-B7DA-D947E3F8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DD6B-CF98-274B-BFFB-4242909A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B55BC-53DD-FE4E-8C71-F8258B46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55F49-2ED2-C74E-8F40-7682E33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27" y="1313794"/>
            <a:ext cx="6649107" cy="4761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D07BF-974A-3B45-8078-E07DFB32B0CC}"/>
              </a:ext>
            </a:extLst>
          </p:cNvPr>
          <p:cNvSpPr txBox="1"/>
          <p:nvPr/>
        </p:nvSpPr>
        <p:spPr>
          <a:xfrm>
            <a:off x="8838560" y="5570483"/>
            <a:ext cx="251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Figures from </a:t>
            </a:r>
            <a:r>
              <a:rPr lang="en-US" sz="1200" dirty="0" err="1"/>
              <a:t>Goodfellow</a:t>
            </a:r>
            <a:r>
              <a:rPr lang="en-US" sz="1200" dirty="0"/>
              <a:t> et al. (2014)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4304B-18F6-2041-B93E-D84B6702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FCF0-68E2-0E4B-BEB8-6003917F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C9272-9D26-E14C-892E-8470BE56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3EA42-5668-CA4B-AA45-D3C62179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244943-97AA-1A4F-8A36-7EEFBF13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Output of the generator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E56AC-4722-8A49-9AEA-D88369E5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305671-C760-0C4C-B513-B71403E6C5C2}"/>
              </a:ext>
            </a:extLst>
          </p:cNvPr>
          <p:cNvSpPr txBox="1"/>
          <p:nvPr/>
        </p:nvSpPr>
        <p:spPr>
          <a:xfrm>
            <a:off x="1992566" y="1444341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Landscape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29A734-E20B-FD4A-BE75-3E6B4C6A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8304"/>
            <a:ext cx="3744310" cy="3744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82B0DD-F22F-1240-9054-9CFAF4A34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662" y="2028304"/>
            <a:ext cx="3744310" cy="3744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838A5E-E2CD-3E47-B199-55AD85918A6C}"/>
              </a:ext>
            </a:extLst>
          </p:cNvPr>
          <p:cNvSpPr txBox="1"/>
          <p:nvPr/>
        </p:nvSpPr>
        <p:spPr>
          <a:xfrm>
            <a:off x="7674721" y="1444341"/>
            <a:ext cx="89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104492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94A-8E93-1B46-9DCF-794FA6EA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Challenges with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8F84-91FA-5D49-978B-A1F1A67B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8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Stability issue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If the discriminator is too powerful, the generator would fail to train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If the discriminator is too lenient, any image would be generated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Wholistic convergence issue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D and G are dependent on each other. If one fails, the whole system fails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C939E-68E6-7840-AB73-47E8955E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1D08-5351-9E4C-86F8-8E79D550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CE3A9-EE07-F147-9E89-8340EA4A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3924-FB0D-224E-AEFC-8F6D2DF5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C9AB-89D1-6243-8D19-9BB2D64F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4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Generative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A548D-73B2-0147-B0CA-77F212C2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6B40-4B85-354B-87CC-B3EB5EAC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769C5-49FA-1C4F-B13F-C73EB7E7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81459-6961-ED41-807A-572D2110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390C1A-C9BC-7746-8796-30DB2FA64F1C}"/>
                  </a:ext>
                </a:extLst>
              </p:cNvPr>
              <p:cNvSpPr txBox="1"/>
              <p:nvPr/>
            </p:nvSpPr>
            <p:spPr>
              <a:xfrm>
                <a:off x="918247" y="1428681"/>
                <a:ext cx="2891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spam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),1(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spam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390C1A-C9BC-7746-8796-30DB2FA6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47" y="1428681"/>
                <a:ext cx="2891753" cy="276999"/>
              </a:xfrm>
              <a:prstGeom prst="rect">
                <a:avLst/>
              </a:prstGeom>
              <a:blipFill>
                <a:blip r:embed="rId3"/>
                <a:stretch>
                  <a:fillRect t="-4348" r="-8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223964-109E-3D40-8FE2-102631AF931A}"/>
                  </a:ext>
                </a:extLst>
              </p:cNvPr>
              <p:cNvSpPr/>
              <p:nvPr/>
            </p:nvSpPr>
            <p:spPr>
              <a:xfrm>
                <a:off x="1965167" y="1991409"/>
                <a:ext cx="6188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models the distribution of non-spam mails’ features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223964-109E-3D40-8FE2-102631AF9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67" y="1991409"/>
                <a:ext cx="6188233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44A48A-CE03-0546-85E1-0B0BBA8B9025}"/>
                  </a:ext>
                </a:extLst>
              </p:cNvPr>
              <p:cNvSpPr/>
              <p:nvPr/>
            </p:nvSpPr>
            <p:spPr>
              <a:xfrm>
                <a:off x="1965167" y="2532528"/>
                <a:ext cx="5752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models the distribution of spam mails’ features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44A48A-CE03-0546-85E1-0B0BBA8B9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67" y="2532528"/>
                <a:ext cx="5752216" cy="369332"/>
              </a:xfrm>
              <a:prstGeom prst="rect">
                <a:avLst/>
              </a:prstGeom>
              <a:blipFill>
                <a:blip r:embed="rId5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53F60C-E83B-B84B-8F2C-0A0AA9CE5A81}"/>
                  </a:ext>
                </a:extLst>
              </p:cNvPr>
              <p:cNvSpPr txBox="1"/>
              <p:nvPr/>
            </p:nvSpPr>
            <p:spPr>
              <a:xfrm>
                <a:off x="1965167" y="3073647"/>
                <a:ext cx="5083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priori distributions of spam vs. non-spam mails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53F60C-E83B-B84B-8F2C-0A0AA9CE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67" y="3073647"/>
                <a:ext cx="5083443" cy="369332"/>
              </a:xfrm>
              <a:prstGeom prst="rect">
                <a:avLst/>
              </a:prstGeom>
              <a:blipFill>
                <a:blip r:embed="rId6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287F23-BF39-5349-9AC9-96BC3F34A3A1}"/>
              </a:ext>
            </a:extLst>
          </p:cNvPr>
          <p:cNvSpPr txBox="1"/>
          <p:nvPr/>
        </p:nvSpPr>
        <p:spPr>
          <a:xfrm>
            <a:off x="838200" y="3833122"/>
            <a:ext cx="363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modeling the above quantities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C82C2-474B-8341-90AF-5B4FABD60CE8}"/>
              </a:ext>
            </a:extLst>
          </p:cNvPr>
          <p:cNvSpPr txBox="1"/>
          <p:nvPr/>
        </p:nvSpPr>
        <p:spPr>
          <a:xfrm>
            <a:off x="1504950" y="4374241"/>
            <a:ext cx="565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any data x, use Bayes rule to compute the </a:t>
            </a:r>
            <a:r>
              <a:rPr lang="en-US" i="1" dirty="0"/>
              <a:t>posterior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9E63B3-8604-B248-9B4A-6155C245E6BD}"/>
                  </a:ext>
                </a:extLst>
              </p:cNvPr>
              <p:cNvSpPr txBox="1"/>
              <p:nvPr/>
            </p:nvSpPr>
            <p:spPr>
              <a:xfrm>
                <a:off x="7467600" y="4266807"/>
                <a:ext cx="2131353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9E63B3-8604-B248-9B4A-6155C245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4266807"/>
                <a:ext cx="2131353" cy="584199"/>
              </a:xfrm>
              <a:prstGeom prst="rect">
                <a:avLst/>
              </a:prstGeom>
              <a:blipFill>
                <a:blip r:embed="rId7"/>
                <a:stretch>
                  <a:fillRect l="-2381" t="-2174" r="-297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8D921-D1CA-6748-BC9C-45341AA42EBC}"/>
                  </a:ext>
                </a:extLst>
              </p:cNvPr>
              <p:cNvSpPr txBox="1"/>
              <p:nvPr/>
            </p:nvSpPr>
            <p:spPr>
              <a:xfrm>
                <a:off x="3113016" y="5133716"/>
                <a:ext cx="66441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where the denominator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8D921-D1CA-6748-BC9C-45341AA42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16" y="5133716"/>
                <a:ext cx="6644127" cy="338554"/>
              </a:xfrm>
              <a:prstGeom prst="rect">
                <a:avLst/>
              </a:prstGeom>
              <a:blipFill>
                <a:blip r:embed="rId8"/>
                <a:stretch>
                  <a:fillRect l="-382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BE2C29-D432-F444-BFF4-40FE6C38153B}"/>
                  </a:ext>
                </a:extLst>
              </p:cNvPr>
              <p:cNvSpPr txBox="1"/>
              <p:nvPr/>
            </p:nvSpPr>
            <p:spPr>
              <a:xfrm>
                <a:off x="3113016" y="5574861"/>
                <a:ext cx="7757188" cy="518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Don’t always need to compute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BE2C29-D432-F444-BFF4-40FE6C38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16" y="5574861"/>
                <a:ext cx="7757188" cy="518219"/>
              </a:xfrm>
              <a:prstGeom prst="rect">
                <a:avLst/>
              </a:prstGeom>
              <a:blipFill>
                <a:blip r:embed="rId9"/>
                <a:stretch>
                  <a:fillRect l="-3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2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D16B-4DE8-BA41-AAFB-8C13880C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43E6-13F7-E34D-BCEF-44963448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D445D-ADF4-1340-90FC-976E2B4F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68BF14-5ADD-6E4D-B04E-0A5795E5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Challenges with GANs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FE41F5-738D-0840-A5AA-D894BD1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02BFC-6264-F940-A8CD-31900ED5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86" y="3419588"/>
            <a:ext cx="3675443" cy="266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AF687-2698-C245-B83B-0E13A895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8" y="150494"/>
            <a:ext cx="4023417" cy="295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52096-52A6-444A-9933-A44197E30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8" y="3148141"/>
            <a:ext cx="4276188" cy="32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4926-4384-E54D-9629-14A1EE57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Examples of generative learning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4DBB7-8F79-4945-AE4F-67CAA07D2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Gaussian discriminant analysis (GDA)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Assume that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 is distributed according to a multivariate gaussian distribution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Naïve Bayes model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Assume that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is conditionally independent, given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4DBB7-8F79-4945-AE4F-67CAA07D2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E9D86-1F45-934C-BDA5-2907D11E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AF97-FC53-1B43-8C55-BCA7C2AE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E489-E24B-F446-B1C9-F9CC92EE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DAB1E-598A-0E4A-BF93-92D9C907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5AD6-53AA-344A-BBC7-2DEE2E99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discriminant analysis (GDA)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638B-FFDB-C242-848A-186B4716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42F4C-DE05-2B41-B07E-771F8F93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6F160-E986-344E-829A-8382CD7D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D113F-7F15-8447-BE59-EDDF9F08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1F166F-4591-0445-A0AC-C041583283F9}"/>
                  </a:ext>
                </a:extLst>
              </p:cNvPr>
              <p:cNvSpPr txBox="1"/>
              <p:nvPr/>
            </p:nvSpPr>
            <p:spPr>
              <a:xfrm>
                <a:off x="886899" y="1443789"/>
                <a:ext cx="7162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are continuous-valued random variables,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1F166F-4591-0445-A0AC-C0415832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99" y="1443789"/>
                <a:ext cx="7162345" cy="369332"/>
              </a:xfrm>
              <a:prstGeom prst="rect">
                <a:avLst/>
              </a:prstGeom>
              <a:blipFill>
                <a:blip r:embed="rId3"/>
                <a:stretch>
                  <a:fillRect l="-7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E841-CAFB-3E4B-954C-167B75C3BA3A}"/>
                  </a:ext>
                </a:extLst>
              </p:cNvPr>
              <p:cNvSpPr txBox="1"/>
              <p:nvPr/>
            </p:nvSpPr>
            <p:spPr>
              <a:xfrm>
                <a:off x="886899" y="2048806"/>
                <a:ext cx="6010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GDA models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using a multivariate gaussian distribution: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3E841-CAFB-3E4B-954C-167B75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99" y="2048806"/>
                <a:ext cx="6010428" cy="369332"/>
              </a:xfrm>
              <a:prstGeom prst="rect">
                <a:avLst/>
              </a:prstGeom>
              <a:blipFill>
                <a:blip r:embed="rId4"/>
                <a:stretch>
                  <a:fillRect l="-844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A20C-6E6B-054C-ADDB-A284B9A371F4}"/>
                  </a:ext>
                </a:extLst>
              </p:cNvPr>
              <p:cNvSpPr txBox="1"/>
              <p:nvPr/>
            </p:nvSpPr>
            <p:spPr>
              <a:xfrm>
                <a:off x="2243586" y="4551503"/>
                <a:ext cx="1797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C3A20C-6E6B-054C-ADDB-A284B9A37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586" y="4551503"/>
                <a:ext cx="1797159" cy="276999"/>
              </a:xfrm>
              <a:prstGeom prst="rect">
                <a:avLst/>
              </a:prstGeom>
              <a:blipFill>
                <a:blip r:embed="rId5"/>
                <a:stretch>
                  <a:fillRect l="-2817" t="-4348" r="-422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9282C1-C3E4-5043-8973-E8032F1A20D3}"/>
                  </a:ext>
                </a:extLst>
              </p:cNvPr>
              <p:cNvSpPr txBox="1"/>
              <p:nvPr/>
            </p:nvSpPr>
            <p:spPr>
              <a:xfrm>
                <a:off x="2037330" y="2874911"/>
                <a:ext cx="1959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9282C1-C3E4-5043-8973-E8032F1A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30" y="2874911"/>
                <a:ext cx="1959575" cy="276999"/>
              </a:xfrm>
              <a:prstGeom prst="rect">
                <a:avLst/>
              </a:prstGeom>
              <a:blipFill>
                <a:blip r:embed="rId6"/>
                <a:stretch>
                  <a:fillRect l="-641" t="-4348" r="-32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FBBA3-6AA8-794E-AEC4-B6A4DAEBEFE1}"/>
                  </a:ext>
                </a:extLst>
              </p:cNvPr>
              <p:cNvSpPr txBox="1"/>
              <p:nvPr/>
            </p:nvSpPr>
            <p:spPr>
              <a:xfrm>
                <a:off x="2014572" y="3739271"/>
                <a:ext cx="2017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FBBA3-6AA8-794E-AEC4-B6A4DAEBE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72" y="3739271"/>
                <a:ext cx="2017283" cy="276999"/>
              </a:xfrm>
              <a:prstGeom prst="rect">
                <a:avLst/>
              </a:prstGeom>
              <a:blipFill>
                <a:blip r:embed="rId7"/>
                <a:stretch>
                  <a:fillRect t="-4348" r="-188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83DB2A-96B2-9443-B745-7EEB9558D497}"/>
              </a:ext>
            </a:extLst>
          </p:cNvPr>
          <p:cNvCxnSpPr>
            <a:cxnSpLocks/>
          </p:cNvCxnSpPr>
          <p:nvPr/>
        </p:nvCxnSpPr>
        <p:spPr>
          <a:xfrm>
            <a:off x="4833258" y="2759457"/>
            <a:ext cx="0" cy="22525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0AE6E-406B-8641-8323-100C68E24FCD}"/>
                  </a:ext>
                </a:extLst>
              </p:cNvPr>
              <p:cNvSpPr txBox="1"/>
              <p:nvPr/>
            </p:nvSpPr>
            <p:spPr>
              <a:xfrm>
                <a:off x="5547935" y="2702235"/>
                <a:ext cx="534441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0AE6E-406B-8641-8323-100C68E24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35" y="2702235"/>
                <a:ext cx="5344412" cy="622350"/>
              </a:xfrm>
              <a:prstGeom prst="rect">
                <a:avLst/>
              </a:prstGeom>
              <a:blipFill>
                <a:blip r:embed="rId8"/>
                <a:stretch>
                  <a:fillRect l="-47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A602A0-55AD-BF49-BF34-665A73B8AA03}"/>
                  </a:ext>
                </a:extLst>
              </p:cNvPr>
              <p:cNvSpPr txBox="1"/>
              <p:nvPr/>
            </p:nvSpPr>
            <p:spPr>
              <a:xfrm>
                <a:off x="5547935" y="3566595"/>
                <a:ext cx="540212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A602A0-55AD-BF49-BF34-665A73B8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35" y="3566595"/>
                <a:ext cx="5402120" cy="622350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53D21F-8E10-B641-B50D-BE33D8825817}"/>
                  </a:ext>
                </a:extLst>
              </p:cNvPr>
              <p:cNvSpPr/>
              <p:nvPr/>
            </p:nvSpPr>
            <p:spPr>
              <a:xfrm>
                <a:off x="5475945" y="4507483"/>
                <a:ext cx="2377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53D21F-8E10-B641-B50D-BE33D8825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945" y="4507483"/>
                <a:ext cx="237789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166FFC-C805-024B-A703-9B3166162210}"/>
                  </a:ext>
                </a:extLst>
              </p:cNvPr>
              <p:cNvSpPr txBox="1"/>
              <p:nvPr/>
            </p:nvSpPr>
            <p:spPr>
              <a:xfrm>
                <a:off x="886899" y="5479999"/>
                <a:ext cx="6437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Find the parameters that maximize the quantity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166FFC-C805-024B-A703-9B316616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99" y="5479999"/>
                <a:ext cx="6437916" cy="369332"/>
              </a:xfrm>
              <a:prstGeom prst="rect">
                <a:avLst/>
              </a:prstGeom>
              <a:blipFill>
                <a:blip r:embed="rId11"/>
                <a:stretch>
                  <a:fillRect l="-78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3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39AA-C486-914C-B9BD-E0D4197A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74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283B7-88DF-D444-9E0F-03CCC24D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3A6F-8987-CB42-B40E-154F9571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99F7-034A-9D45-B137-D7F6C971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1AC89-BB3E-7B40-9A06-BED70815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B23651-38DD-B74A-A4C6-EB80A2AD90C1}"/>
                  </a:ext>
                </a:extLst>
              </p:cNvPr>
              <p:cNvSpPr/>
              <p:nvPr/>
            </p:nvSpPr>
            <p:spPr>
              <a:xfrm>
                <a:off x="838200" y="1411119"/>
                <a:ext cx="5959837" cy="985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B23651-38DD-B74A-A4C6-EB80A2AD9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1119"/>
                <a:ext cx="5959837" cy="985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98AE260-D125-DF4E-AB27-0EADCE57C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51" y="365125"/>
            <a:ext cx="3745283" cy="2777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6051E-5FE6-9A43-B955-9F7469F9A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881" y="3351372"/>
            <a:ext cx="2208374" cy="1744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69A6FD-B0CB-1E47-9367-5F77B5A6F3A6}"/>
                  </a:ext>
                </a:extLst>
              </p:cNvPr>
              <p:cNvSpPr txBox="1"/>
              <p:nvPr/>
            </p:nvSpPr>
            <p:spPr>
              <a:xfrm>
                <a:off x="1557249" y="5544527"/>
                <a:ext cx="652551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69A6FD-B0CB-1E47-9367-5F77B5A6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49" y="5544527"/>
                <a:ext cx="652551" cy="357855"/>
              </a:xfrm>
              <a:prstGeom prst="rect">
                <a:avLst/>
              </a:prstGeom>
              <a:blipFill>
                <a:blip r:embed="rId6"/>
                <a:stretch>
                  <a:fillRect l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549F24-4EAD-1543-AF0B-5CA3E74249B5}"/>
                  </a:ext>
                </a:extLst>
              </p:cNvPr>
              <p:cNvSpPr txBox="1"/>
              <p:nvPr/>
            </p:nvSpPr>
            <p:spPr>
              <a:xfrm>
                <a:off x="2519335" y="5544527"/>
                <a:ext cx="981166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549F24-4EAD-1543-AF0B-5CA3E7424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335" y="5544527"/>
                <a:ext cx="981166" cy="363626"/>
              </a:xfrm>
              <a:prstGeom prst="rect">
                <a:avLst/>
              </a:prstGeom>
              <a:blipFill>
                <a:blip r:embed="rId7"/>
                <a:stretch>
                  <a:fillRect l="-253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8754E79-ED19-954F-8507-7E9ED88E6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607" y="3329861"/>
            <a:ext cx="2223817" cy="1773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09E94-54D1-9E4B-B5CE-2BF8BFC79FBF}"/>
                  </a:ext>
                </a:extLst>
              </p:cNvPr>
              <p:cNvSpPr txBox="1"/>
              <p:nvPr/>
            </p:nvSpPr>
            <p:spPr>
              <a:xfrm>
                <a:off x="4825013" y="5535006"/>
                <a:ext cx="652550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09E94-54D1-9E4B-B5CE-2BF8BFC7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13" y="5535006"/>
                <a:ext cx="652550" cy="357855"/>
              </a:xfrm>
              <a:prstGeom prst="rect">
                <a:avLst/>
              </a:prstGeom>
              <a:blipFill>
                <a:blip r:embed="rId9"/>
                <a:stretch>
                  <a:fillRect l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854433-B1FF-FD4C-BB71-91B879047F77}"/>
                  </a:ext>
                </a:extLst>
              </p:cNvPr>
              <p:cNvSpPr txBox="1"/>
              <p:nvPr/>
            </p:nvSpPr>
            <p:spPr>
              <a:xfrm>
                <a:off x="5704597" y="5535006"/>
                <a:ext cx="981166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854433-B1FF-FD4C-BB71-91B87904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597" y="5535006"/>
                <a:ext cx="981166" cy="363626"/>
              </a:xfrm>
              <a:prstGeom prst="rect">
                <a:avLst/>
              </a:prstGeom>
              <a:blipFill>
                <a:blip r:embed="rId10"/>
                <a:stretch>
                  <a:fillRect l="-256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2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593-224D-204C-B369-07D0E51C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BB414-2AFB-AD4D-9344-639976A5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C3541-4EB6-E449-BE27-CBBC6A12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2DFED2-A771-E84C-9B4E-12C08630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GDA: Log-likelihood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9C1A3-8159-A747-8D3E-4B5F7E75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78638-864C-2A4C-B840-FE4D1A8A94D4}"/>
                  </a:ext>
                </a:extLst>
              </p:cNvPr>
              <p:cNvSpPr txBox="1"/>
              <p:nvPr/>
            </p:nvSpPr>
            <p:spPr>
              <a:xfrm>
                <a:off x="1045029" y="1555293"/>
                <a:ext cx="4403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parameters of the model are: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78638-864C-2A4C-B840-FE4D1A8A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1555293"/>
                <a:ext cx="4403834" cy="369332"/>
              </a:xfrm>
              <a:prstGeom prst="rect">
                <a:avLst/>
              </a:prstGeom>
              <a:blipFill>
                <a:blip r:embed="rId3"/>
                <a:stretch>
                  <a:fillRect l="-862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7EBC5A8-092A-9344-9240-BD724F3EDB61}"/>
              </a:ext>
            </a:extLst>
          </p:cNvPr>
          <p:cNvSpPr txBox="1"/>
          <p:nvPr/>
        </p:nvSpPr>
        <p:spPr>
          <a:xfrm>
            <a:off x="1045029" y="2289438"/>
            <a:ext cx="26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log-likelihood of data: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1EEEAC-4E9F-4C4B-8FB4-9E44873AB019}"/>
                  </a:ext>
                </a:extLst>
              </p:cNvPr>
              <p:cNvSpPr txBox="1"/>
              <p:nvPr/>
            </p:nvSpPr>
            <p:spPr>
              <a:xfrm>
                <a:off x="2568457" y="2877490"/>
                <a:ext cx="483369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1EEEAC-4E9F-4C4B-8FB4-9E44873A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57" y="2877490"/>
                <a:ext cx="4833696" cy="756233"/>
              </a:xfrm>
              <a:prstGeom prst="rect">
                <a:avLst/>
              </a:prstGeom>
              <a:blipFill>
                <a:blip r:embed="rId4"/>
                <a:stretch>
                  <a:fillRect t="-118333" r="-78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AF4A0D-BBF3-3446-BD60-DA7B1AED6C59}"/>
                  </a:ext>
                </a:extLst>
              </p:cNvPr>
              <p:cNvSpPr/>
              <p:nvPr/>
            </p:nvSpPr>
            <p:spPr>
              <a:xfrm>
                <a:off x="4038662" y="3776597"/>
                <a:ext cx="411824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AF4A0D-BBF3-3446-BD60-DA7B1AED6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62" y="3776597"/>
                <a:ext cx="4118243" cy="848566"/>
              </a:xfrm>
              <a:prstGeom prst="rect">
                <a:avLst/>
              </a:prstGeom>
              <a:blipFill>
                <a:blip r:embed="rId5"/>
                <a:stretch>
                  <a:fillRect l="-3692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B23EF6C3-8969-F340-9F23-16E466877BED}"/>
              </a:ext>
            </a:extLst>
          </p:cNvPr>
          <p:cNvSpPr/>
          <p:nvPr/>
        </p:nvSpPr>
        <p:spPr>
          <a:xfrm rot="5400000">
            <a:off x="7865268" y="3184446"/>
            <a:ext cx="1051904" cy="1129510"/>
          </a:xfrm>
          <a:prstGeom prst="circular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1F759-7C57-E949-97AB-4BCEB2806759}"/>
              </a:ext>
            </a:extLst>
          </p:cNvPr>
          <p:cNvSpPr txBox="1"/>
          <p:nvPr/>
        </p:nvSpPr>
        <p:spPr>
          <a:xfrm>
            <a:off x="9210802" y="3564535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94D85E-6E93-C247-9115-AC10E8377321}"/>
                  </a:ext>
                </a:extLst>
              </p:cNvPr>
              <p:cNvSpPr/>
              <p:nvPr/>
            </p:nvSpPr>
            <p:spPr>
              <a:xfrm>
                <a:off x="4035157" y="5066473"/>
                <a:ext cx="7167218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94D85E-6E93-C247-9115-AC10E8377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157" y="5066473"/>
                <a:ext cx="7167218" cy="764505"/>
              </a:xfrm>
              <a:prstGeom prst="rect">
                <a:avLst/>
              </a:prstGeom>
              <a:blipFill>
                <a:blip r:embed="rId6"/>
                <a:stretch>
                  <a:fillRect l="-1593"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C97D1-57EE-BA4E-A8EF-D7DF9BFB93EF}"/>
                  </a:ext>
                </a:extLst>
              </p:cNvPr>
              <p:cNvSpPr txBox="1"/>
              <p:nvPr/>
            </p:nvSpPr>
            <p:spPr>
              <a:xfrm>
                <a:off x="8182957" y="5939775"/>
                <a:ext cx="10278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6C97D1-57EE-BA4E-A8EF-D7DF9BFB9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57" y="5939775"/>
                <a:ext cx="1027845" cy="307777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7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1363-0DEB-6E49-8E51-C89E3208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ED530-4649-7143-B391-0141293F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059A1-9AFB-7640-8FD2-5DDA8387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35CFA-EF21-5B40-B053-9CBD4797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GDA: Maximize the log-likelihood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0D8E6-15D2-F841-8B39-20BBC85A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767E5B-5FE4-6745-BBAB-7BCE31EF0665}"/>
                  </a:ext>
                </a:extLst>
              </p:cNvPr>
              <p:cNvSpPr/>
              <p:nvPr/>
            </p:nvSpPr>
            <p:spPr>
              <a:xfrm>
                <a:off x="838200" y="1340662"/>
                <a:ext cx="853823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767E5B-5FE4-6745-BBAB-7BCE31EF0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0662"/>
                <a:ext cx="8538235" cy="764505"/>
              </a:xfrm>
              <a:prstGeom prst="rect">
                <a:avLst/>
              </a:prstGeom>
              <a:blipFill>
                <a:blip r:embed="rId3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8A124-F27D-D046-9603-D7164DD1F4C7}"/>
                  </a:ext>
                </a:extLst>
              </p:cNvPr>
              <p:cNvSpPr txBox="1"/>
              <p:nvPr/>
            </p:nvSpPr>
            <p:spPr>
              <a:xfrm>
                <a:off x="838200" y="3485720"/>
                <a:ext cx="22537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Which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/>
                  <a:t> maximizes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</m:oMath>
                </a14:m>
                <a:r>
                  <a:rPr lang="en-US" sz="1600" dirty="0"/>
                  <a:t>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E8A124-F27D-D046-9603-D7164DD1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85720"/>
                <a:ext cx="2253759" cy="338554"/>
              </a:xfrm>
              <a:prstGeom prst="rect">
                <a:avLst/>
              </a:prstGeom>
              <a:blipFill>
                <a:blip r:embed="rId4"/>
                <a:stretch>
                  <a:fillRect l="-1124" r="-562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3D76C8-DB24-D54F-9201-E48616F50CD0}"/>
                  </a:ext>
                </a:extLst>
              </p:cNvPr>
              <p:cNvSpPr txBox="1"/>
              <p:nvPr/>
            </p:nvSpPr>
            <p:spPr>
              <a:xfrm>
                <a:off x="1317172" y="4159799"/>
                <a:ext cx="621389" cy="509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3D76C8-DB24-D54F-9201-E48616F5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172" y="4159799"/>
                <a:ext cx="621389" cy="509691"/>
              </a:xfrm>
              <a:prstGeom prst="rect">
                <a:avLst/>
              </a:prstGeom>
              <a:blipFill>
                <a:blip r:embed="rId5"/>
                <a:stretch>
                  <a:fillRect l="-8000" r="-2000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C00529-29C3-554E-8BE8-E5747A2D3619}"/>
                  </a:ext>
                </a:extLst>
              </p:cNvPr>
              <p:cNvSpPr/>
              <p:nvPr/>
            </p:nvSpPr>
            <p:spPr>
              <a:xfrm>
                <a:off x="1965079" y="2199346"/>
                <a:ext cx="8832325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C00529-29C3-554E-8BE8-E5747A2D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79" y="2199346"/>
                <a:ext cx="8832325" cy="764505"/>
              </a:xfrm>
              <a:prstGeom prst="rect">
                <a:avLst/>
              </a:prstGeom>
              <a:blipFill>
                <a:blip r:embed="rId6"/>
                <a:stretch>
                  <a:fillRect l="-4885"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F5F9D21-06A7-474E-816F-1E600A745479}"/>
              </a:ext>
            </a:extLst>
          </p:cNvPr>
          <p:cNvSpPr/>
          <p:nvPr/>
        </p:nvSpPr>
        <p:spPr>
          <a:xfrm>
            <a:off x="7686461" y="2325080"/>
            <a:ext cx="2880703" cy="54314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B4061-12E8-D644-9A29-F0E2BD73762F}"/>
                  </a:ext>
                </a:extLst>
              </p:cNvPr>
              <p:cNvSpPr txBox="1"/>
              <p:nvPr/>
            </p:nvSpPr>
            <p:spPr>
              <a:xfrm>
                <a:off x="2156341" y="4060989"/>
                <a:ext cx="212866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5B4061-12E8-D644-9A29-F0E2BD737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1" y="4060989"/>
                <a:ext cx="2128660" cy="672172"/>
              </a:xfrm>
              <a:prstGeom prst="rect">
                <a:avLst/>
              </a:prstGeom>
              <a:blipFill>
                <a:blip r:embed="rId7"/>
                <a:stretch>
                  <a:fillRect l="-35714" t="-120370" r="-1786" b="-18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AB29FE4F-121F-F747-BE82-EC730B42FD22}"/>
              </a:ext>
            </a:extLst>
          </p:cNvPr>
          <p:cNvSpPr/>
          <p:nvPr/>
        </p:nvSpPr>
        <p:spPr>
          <a:xfrm>
            <a:off x="4502781" y="4280196"/>
            <a:ext cx="295633" cy="2337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8700D6-FB36-134C-92F3-9502379ADE34}"/>
                  </a:ext>
                </a:extLst>
              </p:cNvPr>
              <p:cNvSpPr txBox="1"/>
              <p:nvPr/>
            </p:nvSpPr>
            <p:spPr>
              <a:xfrm>
                <a:off x="5016194" y="4060988"/>
                <a:ext cx="448513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8700D6-FB36-134C-92F3-9502379A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4060988"/>
                <a:ext cx="4485139" cy="672172"/>
              </a:xfrm>
              <a:prstGeom prst="rect">
                <a:avLst/>
              </a:prstGeom>
              <a:blipFill>
                <a:blip r:embed="rId8"/>
                <a:stretch>
                  <a:fillRect l="-16384" t="-120370" r="-565" b="-18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A6853F4C-AB8B-B749-8202-F7A929B84D04}"/>
              </a:ext>
            </a:extLst>
          </p:cNvPr>
          <p:cNvSpPr/>
          <p:nvPr/>
        </p:nvSpPr>
        <p:spPr>
          <a:xfrm>
            <a:off x="4502780" y="5194120"/>
            <a:ext cx="295633" cy="2337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FB45AE-89E6-674C-B9A3-FF774B8EDAB0}"/>
                  </a:ext>
                </a:extLst>
              </p:cNvPr>
              <p:cNvSpPr txBox="1"/>
              <p:nvPr/>
            </p:nvSpPr>
            <p:spPr>
              <a:xfrm>
                <a:off x="5031670" y="5001989"/>
                <a:ext cx="304564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1{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FB45AE-89E6-674C-B9A3-FF774B8E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70" y="5001989"/>
                <a:ext cx="3045642" cy="672172"/>
              </a:xfrm>
              <a:prstGeom prst="rect">
                <a:avLst/>
              </a:prstGeom>
              <a:blipFill>
                <a:blip r:embed="rId9"/>
                <a:stretch>
                  <a:fillRect l="-4583" t="-120370" r="-1667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A7A837-9883-2F47-B7B6-757A5B85F120}"/>
                  </a:ext>
                </a:extLst>
              </p:cNvPr>
              <p:cNvSpPr txBox="1"/>
              <p:nvPr/>
            </p:nvSpPr>
            <p:spPr>
              <a:xfrm>
                <a:off x="9006914" y="5141420"/>
                <a:ext cx="1790490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𝑇𝑟𝑢𝑒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𝐹𝑎𝑙𝑠𝑒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A7A837-9883-2F47-B7B6-757A5B8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14" y="5141420"/>
                <a:ext cx="1790490" cy="572914"/>
              </a:xfrm>
              <a:prstGeom prst="rect">
                <a:avLst/>
              </a:prstGeom>
              <a:blipFill>
                <a:blip r:embed="rId10"/>
                <a:stretch>
                  <a:fillRect l="-16197" t="-176087" b="-2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8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DA88-B911-4647-8D36-346FE3EC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2108-F012-1E45-ACB2-E148F51B92F8}" type="datetime1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85F7-8613-AE46-A71D-2667DEC2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68AC4-3515-B24C-8707-BFB8748D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87B9-253E-A441-8D64-F9CDC567D2DA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00C32A-D368-8A4B-B1B7-B43A5710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5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GDA: Maximize the log-likelihood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F6D9D-6EFB-2846-B07B-AA7F2062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10D836-FEB3-3140-9FA1-8456807B3703}"/>
                  </a:ext>
                </a:extLst>
              </p:cNvPr>
              <p:cNvSpPr/>
              <p:nvPr/>
            </p:nvSpPr>
            <p:spPr>
              <a:xfrm>
                <a:off x="749395" y="1340662"/>
                <a:ext cx="10883423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10D836-FEB3-3140-9FA1-8456807B3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5" y="1340662"/>
                <a:ext cx="10883423" cy="764505"/>
              </a:xfrm>
              <a:prstGeom prst="rect">
                <a:avLst/>
              </a:prstGeom>
              <a:blipFill>
                <a:blip r:embed="rId3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52E5851-CED8-CD42-A3E9-E12EE7192930}"/>
              </a:ext>
            </a:extLst>
          </p:cNvPr>
          <p:cNvSpPr/>
          <p:nvPr/>
        </p:nvSpPr>
        <p:spPr>
          <a:xfrm>
            <a:off x="5301241" y="1451344"/>
            <a:ext cx="2728979" cy="543140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0CED88-B19E-A744-8DF0-5E5771375B9B}"/>
                  </a:ext>
                </a:extLst>
              </p:cNvPr>
              <p:cNvSpPr txBox="1"/>
              <p:nvPr/>
            </p:nvSpPr>
            <p:spPr>
              <a:xfrm>
                <a:off x="914400" y="2371940"/>
                <a:ext cx="11610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0CED88-B19E-A744-8DF0-5E5771375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71940"/>
                <a:ext cx="1161087" cy="338554"/>
              </a:xfrm>
              <a:prstGeom prst="rect">
                <a:avLst/>
              </a:prstGeom>
              <a:blipFill>
                <a:blip r:embed="rId4"/>
                <a:stretch>
                  <a:fillRect l="-3297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CC60E-2DC3-8E41-8B9F-F7AE13EB95BE}"/>
                  </a:ext>
                </a:extLst>
              </p:cNvPr>
              <p:cNvSpPr txBox="1"/>
              <p:nvPr/>
            </p:nvSpPr>
            <p:spPr>
              <a:xfrm>
                <a:off x="991920" y="3017885"/>
                <a:ext cx="430932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CC60E-2DC3-8E41-8B9F-F7AE13EB9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20" y="3017885"/>
                <a:ext cx="4309321" cy="672172"/>
              </a:xfrm>
              <a:prstGeom prst="rect">
                <a:avLst/>
              </a:prstGeom>
              <a:blipFill>
                <a:blip r:embed="rId5"/>
                <a:stretch>
                  <a:fillRect l="-2059" t="-120370" b="-18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9CB6C7-4BD4-334A-A04E-5E077F1909CE}"/>
                  </a:ext>
                </a:extLst>
              </p:cNvPr>
              <p:cNvSpPr/>
              <p:nvPr/>
            </p:nvSpPr>
            <p:spPr>
              <a:xfrm>
                <a:off x="5301241" y="2979226"/>
                <a:ext cx="423128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9CB6C7-4BD4-334A-A04E-5E077F190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41" y="2979226"/>
                <a:ext cx="4231287" cy="764505"/>
              </a:xfrm>
              <a:prstGeom prst="rect">
                <a:avLst/>
              </a:prstGeom>
              <a:blipFill>
                <a:blip r:embed="rId6"/>
                <a:stretch>
                  <a:fillRect l="-9552" t="-101639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B62F8B-6748-E94A-AB68-0878961CD953}"/>
                  </a:ext>
                </a:extLst>
              </p:cNvPr>
              <p:cNvSpPr txBox="1"/>
              <p:nvPr/>
            </p:nvSpPr>
            <p:spPr>
              <a:xfrm>
                <a:off x="9883251" y="3169305"/>
                <a:ext cx="1692451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B62F8B-6748-E94A-AB68-0878961CD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251" y="3169305"/>
                <a:ext cx="1692451" cy="355225"/>
              </a:xfrm>
              <a:prstGeom prst="rect">
                <a:avLst/>
              </a:prstGeom>
              <a:blipFill>
                <a:blip r:embed="rId7"/>
                <a:stretch>
                  <a:fillRect l="-1493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BA87B0-900C-5D4D-9E31-A65735D8D7BE}"/>
                  </a:ext>
                </a:extLst>
              </p:cNvPr>
              <p:cNvSpPr/>
              <p:nvPr/>
            </p:nvSpPr>
            <p:spPr>
              <a:xfrm>
                <a:off x="5301241" y="3853285"/>
                <a:ext cx="279749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BA87B0-900C-5D4D-9E31-A65735D8D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41" y="3853285"/>
                <a:ext cx="2797497" cy="764505"/>
              </a:xfrm>
              <a:prstGeom prst="rect">
                <a:avLst/>
              </a:prstGeom>
              <a:blipFill>
                <a:blip r:embed="rId8"/>
                <a:stretch>
                  <a:fillRect l="-15766" t="-98387" b="-15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1C9F7-9929-A04B-B16C-5B93EC998183}"/>
                  </a:ext>
                </a:extLst>
              </p:cNvPr>
              <p:cNvSpPr txBox="1"/>
              <p:nvPr/>
            </p:nvSpPr>
            <p:spPr>
              <a:xfrm>
                <a:off x="1230659" y="5369522"/>
                <a:ext cx="2290563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1C9F7-9929-A04B-B16C-5B93EC998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59" y="5369522"/>
                <a:ext cx="2290563" cy="641586"/>
              </a:xfrm>
              <a:prstGeom prst="rect">
                <a:avLst/>
              </a:prstGeom>
              <a:blipFill>
                <a:blip r:embed="rId9"/>
                <a:stretch>
                  <a:fillRect l="-6077" t="-184314" b="-2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87C69F52-5909-264D-B3BC-269D4835FE86}"/>
              </a:ext>
            </a:extLst>
          </p:cNvPr>
          <p:cNvSpPr/>
          <p:nvPr/>
        </p:nvSpPr>
        <p:spPr>
          <a:xfrm>
            <a:off x="3987141" y="5573436"/>
            <a:ext cx="295633" cy="2337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1D45B5-098B-D347-92CC-85D45ABDA7DE}"/>
                  </a:ext>
                </a:extLst>
              </p:cNvPr>
              <p:cNvSpPr txBox="1"/>
              <p:nvPr/>
            </p:nvSpPr>
            <p:spPr>
              <a:xfrm>
                <a:off x="4596893" y="5369522"/>
                <a:ext cx="2253437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1D45B5-098B-D347-92CC-85D45ABD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893" y="5369522"/>
                <a:ext cx="2253437" cy="579198"/>
              </a:xfrm>
              <a:prstGeom prst="rect">
                <a:avLst/>
              </a:prstGeom>
              <a:blipFill>
                <a:blip r:embed="rId10"/>
                <a:stretch>
                  <a:fillRect l="-1124" t="-69565" b="-1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89F015C8-A937-4343-9DC7-F992BDDE7309}"/>
              </a:ext>
            </a:extLst>
          </p:cNvPr>
          <p:cNvSpPr/>
          <p:nvPr/>
        </p:nvSpPr>
        <p:spPr>
          <a:xfrm>
            <a:off x="7121251" y="5573435"/>
            <a:ext cx="295633" cy="2337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4736A63-A92B-8D4C-8366-9B5D307EB8D2}"/>
              </a:ext>
            </a:extLst>
          </p:cNvPr>
          <p:cNvSpPr/>
          <p:nvPr/>
        </p:nvSpPr>
        <p:spPr>
          <a:xfrm>
            <a:off x="7837247" y="5041424"/>
            <a:ext cx="261491" cy="1040347"/>
          </a:xfrm>
          <a:prstGeom prst="leftBrace">
            <a:avLst>
              <a:gd name="adj1" fmla="val 2936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7789B-0CF6-6847-AACE-B503F3486EF2}"/>
                  </a:ext>
                </a:extLst>
              </p:cNvPr>
              <p:cNvSpPr txBox="1"/>
              <p:nvPr/>
            </p:nvSpPr>
            <p:spPr>
              <a:xfrm>
                <a:off x="8405809" y="4717786"/>
                <a:ext cx="2238241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7789B-0CF6-6847-AACE-B503F3486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09" y="4717786"/>
                <a:ext cx="2238241" cy="579198"/>
              </a:xfrm>
              <a:prstGeom prst="rect">
                <a:avLst/>
              </a:prstGeom>
              <a:blipFill>
                <a:blip r:embed="rId11"/>
                <a:stretch>
                  <a:fillRect l="-1130" t="-65957" b="-10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4134D1-905A-EE42-AE00-DADF5ADE27E2}"/>
                  </a:ext>
                </a:extLst>
              </p:cNvPr>
              <p:cNvSpPr txBox="1"/>
              <p:nvPr/>
            </p:nvSpPr>
            <p:spPr>
              <a:xfrm>
                <a:off x="8403801" y="5659121"/>
                <a:ext cx="2233497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4134D1-905A-EE42-AE00-DADF5ADE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801" y="5659121"/>
                <a:ext cx="2233497" cy="579198"/>
              </a:xfrm>
              <a:prstGeom prst="rect">
                <a:avLst/>
              </a:prstGeom>
              <a:blipFill>
                <a:blip r:embed="rId12"/>
                <a:stretch>
                  <a:fillRect l="-1130" t="-69565" b="-1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4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20" grpId="0" animBg="1"/>
      <p:bldP spid="21" grpId="0" animBg="1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2107</Words>
  <Application>Microsoft Macintosh PowerPoint</Application>
  <PresentationFormat>Widescreen</PresentationFormat>
  <Paragraphs>381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24: Generative Learning Algorithms</vt:lpstr>
      <vt:lpstr>Supervised learning algorithms: discriminative vs. generative </vt:lpstr>
      <vt:lpstr>Generative approach</vt:lpstr>
      <vt:lpstr>Examples of generative learning algorithms</vt:lpstr>
      <vt:lpstr>Gaussian discriminant analysis (GDA)</vt:lpstr>
      <vt:lpstr>Gaussian distributions</vt:lpstr>
      <vt:lpstr>GDA: Log-likelihood</vt:lpstr>
      <vt:lpstr>GDA: Maximize the log-likelihood</vt:lpstr>
      <vt:lpstr>GDA: Maximize the log-likelihood (cont.)</vt:lpstr>
      <vt:lpstr>GDA: Maximize the log-likelihood (cont.)</vt:lpstr>
      <vt:lpstr>GDA: making predictions</vt:lpstr>
      <vt:lpstr>Naïve Bayes</vt:lpstr>
      <vt:lpstr>Naïve Bayes assumption</vt:lpstr>
      <vt:lpstr>Naïve Bayes solution</vt:lpstr>
      <vt:lpstr>Naïve Bayes making predictions</vt:lpstr>
      <vt:lpstr>Naïve Bayes: example 1</vt:lpstr>
      <vt:lpstr>Naïve Bayes: example 1 (cont.)</vt:lpstr>
      <vt:lpstr>Naïve Bayes: example 1 (cont.)</vt:lpstr>
      <vt:lpstr>Naïve Bayes: example 2</vt:lpstr>
      <vt:lpstr>Naïve Bayes: example 2 (cont.)</vt:lpstr>
      <vt:lpstr>Naïve Bayes: example 2 (cont.)</vt:lpstr>
      <vt:lpstr>Generative Adversarial Networks (GANs)</vt:lpstr>
      <vt:lpstr>GANs example: generate hand-written digits</vt:lpstr>
      <vt:lpstr>Training a GAN</vt:lpstr>
      <vt:lpstr>Illustration</vt:lpstr>
      <vt:lpstr>Training steps breakdown</vt:lpstr>
      <vt:lpstr>Output of the generator network</vt:lpstr>
      <vt:lpstr>Output of the generator network</vt:lpstr>
      <vt:lpstr>Challenges with GANs</vt:lpstr>
      <vt:lpstr>Challenges with GANs (cont.)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24: Generative Learning Algorithms</dc:title>
  <dc:creator>Yang Xu</dc:creator>
  <cp:lastModifiedBy>Yang Xu</cp:lastModifiedBy>
  <cp:revision>232</cp:revision>
  <dcterms:created xsi:type="dcterms:W3CDTF">2018-12-03T04:58:22Z</dcterms:created>
  <dcterms:modified xsi:type="dcterms:W3CDTF">2018-12-04T09:41:27Z</dcterms:modified>
</cp:coreProperties>
</file>